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6" r:id="rId4"/>
    <p:sldId id="269" r:id="rId5"/>
    <p:sldId id="258" r:id="rId6"/>
    <p:sldId id="261" r:id="rId7"/>
    <p:sldId id="268" r:id="rId8"/>
    <p:sldId id="264" r:id="rId9"/>
    <p:sldId id="270" r:id="rId10"/>
    <p:sldId id="271" r:id="rId11"/>
    <p:sldId id="277" r:id="rId12"/>
    <p:sldId id="272" r:id="rId13"/>
    <p:sldId id="284" r:id="rId14"/>
    <p:sldId id="266" r:id="rId15"/>
    <p:sldId id="267" r:id="rId16"/>
    <p:sldId id="265" r:id="rId17"/>
    <p:sldId id="285" r:id="rId18"/>
    <p:sldId id="259" r:id="rId19"/>
    <p:sldId id="287" r:id="rId20"/>
    <p:sldId id="283" r:id="rId21"/>
    <p:sldId id="278" r:id="rId22"/>
    <p:sldId id="279" r:id="rId23"/>
    <p:sldId id="281" r:id="rId24"/>
    <p:sldId id="282" r:id="rId25"/>
    <p:sldId id="286" r:id="rId26"/>
    <p:sldId id="260" r:id="rId27"/>
    <p:sldId id="262" r:id="rId28"/>
    <p:sldId id="273" r:id="rId29"/>
    <p:sldId id="263" r:id="rId30"/>
    <p:sldId id="290" r:id="rId31"/>
    <p:sldId id="274" r:id="rId32"/>
    <p:sldId id="288" r:id="rId33"/>
    <p:sldId id="28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83"/>
    <p:restoredTop sz="94595"/>
  </p:normalViewPr>
  <p:slideViewPr>
    <p:cSldViewPr snapToGrid="0" snapToObjects="1">
      <p:cViewPr>
        <p:scale>
          <a:sx n="98" d="100"/>
          <a:sy n="98" d="100"/>
        </p:scale>
        <p:origin x="48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514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20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5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4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89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05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25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32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38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07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81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2E5EC-0A25-154A-A765-360EE7EE65F6}" type="datetimeFigureOut">
              <a:rPr lang="fr-FR" smtClean="0"/>
              <a:t>03/12/2016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025FE-DF4D-1146-85FF-90EB39BDA9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17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7vUSUC-bmsQ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zlPNirSMQ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oS-40Xe75Q" TargetMode="Externa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pPHwwt9dl8w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d0JpundUPQ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u94ag9XJnk" TargetMode="Externa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J_3GJNz4fg" TargetMode="Externa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RJRJQOpRYs" TargetMode="Externa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K61pcfi0Cc" TargetMode="Externa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flip.it/Mlqzu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7-il9SOEz0&amp;index=3&amp;list=PLdG9DWheQeVIVVsN6VhYWJpgkLWUzZFes" TargetMode="Externa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dqR9P8zbxM" TargetMode="Externa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82LVxMES0qk" TargetMode="External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8p2-KK7WKw" TargetMode="External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VLFyTTdTPk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2mh1nQCePUA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3KlzVWxomq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KRjuuEVEZs" TargetMode="Externa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R9SkoueTZ0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LmOteqmDYc" TargetMode="Externa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bNtrjmKi4s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NczsRWqm9pc" TargetMode="Externa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TT47sGdvmE" TargetMode="Externa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VLFyTTdTPk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0" y="1"/>
            <a:ext cx="5537201" cy="154939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ROBOTICS </a:t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1701799"/>
            <a:ext cx="7199440" cy="49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PERSONAL ROBOTS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6984" y="1638004"/>
            <a:ext cx="5139267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err="1"/>
              <a:t>With</a:t>
            </a:r>
            <a:r>
              <a:rPr lang="fr-FR" sz="2200" dirty="0"/>
              <a:t> hardware </a:t>
            </a:r>
            <a:r>
              <a:rPr lang="fr-FR" sz="2200" dirty="0" err="1"/>
              <a:t>becoming</a:t>
            </a:r>
            <a:r>
              <a:rPr lang="fr-FR" sz="2200" dirty="0"/>
              <a:t> </a:t>
            </a:r>
            <a:r>
              <a:rPr lang="fr-FR" sz="2200" dirty="0" err="1"/>
              <a:t>cheaper</a:t>
            </a:r>
            <a:r>
              <a:rPr lang="fr-FR" sz="2200" dirty="0"/>
              <a:t> and software </a:t>
            </a:r>
            <a:r>
              <a:rPr lang="fr-FR" sz="2200" dirty="0" err="1"/>
              <a:t>becoming</a:t>
            </a:r>
            <a:r>
              <a:rPr lang="fr-FR" sz="2200" dirty="0"/>
              <a:t> more </a:t>
            </a:r>
            <a:r>
              <a:rPr lang="fr-FR" sz="2200" dirty="0" smtClean="0"/>
              <a:t>capable.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/>
              <a:t>T</a:t>
            </a:r>
            <a:r>
              <a:rPr lang="fr-FR" sz="2200" dirty="0" smtClean="0"/>
              <a:t>ime </a:t>
            </a:r>
            <a:r>
              <a:rPr lang="fr-FR" sz="2200" dirty="0" err="1"/>
              <a:t>is</a:t>
            </a:r>
            <a:r>
              <a:rPr lang="fr-FR" sz="2200" dirty="0"/>
              <a:t> right for </a:t>
            </a:r>
            <a:r>
              <a:rPr lang="fr-FR" sz="2200" dirty="0" err="1"/>
              <a:t>robotic</a:t>
            </a:r>
            <a:r>
              <a:rPr lang="fr-FR" sz="2200" dirty="0"/>
              <a:t> home </a:t>
            </a:r>
            <a:r>
              <a:rPr lang="fr-FR" sz="2200" dirty="0" err="1"/>
              <a:t>companions</a:t>
            </a:r>
            <a:r>
              <a:rPr lang="fr-FR" sz="2200" dirty="0"/>
              <a:t> and </a:t>
            </a:r>
            <a:r>
              <a:rPr lang="fr-FR" sz="2200" dirty="0" err="1" smtClean="0"/>
              <a:t>helpers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200" dirty="0"/>
          </a:p>
          <a:p>
            <a:pPr>
              <a:buFont typeface="Wingdings" charset="2"/>
              <a:buChar char="§"/>
            </a:pPr>
            <a:r>
              <a:rPr lang="fr-FR" sz="2200" dirty="0"/>
              <a:t>BIG-i </a:t>
            </a:r>
            <a:r>
              <a:rPr lang="fr-FR" sz="2200" dirty="0" err="1"/>
              <a:t>is</a:t>
            </a:r>
            <a:r>
              <a:rPr lang="fr-FR" sz="2200" dirty="0"/>
              <a:t> a </a:t>
            </a:r>
            <a:r>
              <a:rPr lang="fr-FR" sz="2200" dirty="0" err="1"/>
              <a:t>natural</a:t>
            </a:r>
            <a:r>
              <a:rPr lang="fr-FR" sz="2200" dirty="0"/>
              <a:t>-interaction robot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mobility</a:t>
            </a:r>
            <a:r>
              <a:rPr lang="fr-FR" sz="2200" dirty="0"/>
              <a:t>, 3D vision , </a:t>
            </a:r>
            <a:r>
              <a:rPr lang="fr-FR" sz="2200" dirty="0" err="1"/>
              <a:t>voice</a:t>
            </a:r>
            <a:r>
              <a:rPr lang="fr-FR" sz="2200" dirty="0"/>
              <a:t> </a:t>
            </a:r>
            <a:r>
              <a:rPr lang="fr-FR" sz="2200" dirty="0" err="1"/>
              <a:t>programming</a:t>
            </a:r>
            <a:r>
              <a:rPr lang="fr-FR" sz="2200" dirty="0"/>
              <a:t>, and active perception. It </a:t>
            </a:r>
            <a:r>
              <a:rPr lang="fr-FR" sz="2200" dirty="0" err="1"/>
              <a:t>can</a:t>
            </a:r>
            <a:r>
              <a:rPr lang="fr-FR" sz="2200" dirty="0"/>
              <a:t> manage smart </a:t>
            </a:r>
            <a:r>
              <a:rPr lang="fr-FR" sz="2200" dirty="0" err="1"/>
              <a:t>appliances</a:t>
            </a:r>
            <a:r>
              <a:rPr lang="fr-FR" sz="2200" dirty="0"/>
              <a:t> to suit </a:t>
            </a:r>
            <a:r>
              <a:rPr lang="fr-FR" sz="2200" dirty="0" err="1"/>
              <a:t>your</a:t>
            </a:r>
            <a:r>
              <a:rPr lang="fr-FR" sz="2200" dirty="0"/>
              <a:t> </a:t>
            </a:r>
            <a:r>
              <a:rPr lang="fr-FR" sz="2200" dirty="0" err="1"/>
              <a:t>needs</a:t>
            </a:r>
            <a:r>
              <a:rPr lang="fr-FR" sz="2200" dirty="0"/>
              <a:t>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44" y="265585"/>
            <a:ext cx="4987637" cy="3080971"/>
          </a:xfrm>
          <a:prstGeom prst="rect">
            <a:avLst/>
          </a:prstGeom>
        </p:spPr>
      </p:pic>
      <p:pic>
        <p:nvPicPr>
          <p:cNvPr id="7" name="Imag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44" y="3542702"/>
            <a:ext cx="4987637" cy="29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HUMAN SUPPORT ROBOT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855" y="1727489"/>
            <a:ext cx="4440382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err="1"/>
              <a:t>Toyota’s</a:t>
            </a:r>
            <a:r>
              <a:rPr lang="fr-FR" sz="2200" dirty="0"/>
              <a:t> </a:t>
            </a:r>
            <a:r>
              <a:rPr lang="fr-FR" sz="2200" dirty="0" err="1"/>
              <a:t>answer</a:t>
            </a:r>
            <a:r>
              <a:rPr lang="fr-FR" sz="2200" dirty="0"/>
              <a:t> to the </a:t>
            </a:r>
            <a:r>
              <a:rPr lang="fr-FR" sz="2200" dirty="0" err="1"/>
              <a:t>ever-increasing</a:t>
            </a:r>
            <a:r>
              <a:rPr lang="fr-FR" sz="2200" dirty="0"/>
              <a:t> </a:t>
            </a:r>
            <a:r>
              <a:rPr lang="fr-FR" sz="2200" dirty="0" err="1"/>
              <a:t>demand</a:t>
            </a:r>
            <a:r>
              <a:rPr lang="fr-FR" sz="2200" dirty="0"/>
              <a:t> for long-</a:t>
            </a:r>
            <a:r>
              <a:rPr lang="fr-FR" sz="2200" dirty="0" err="1"/>
              <a:t>term</a:t>
            </a:r>
            <a:r>
              <a:rPr lang="fr-FR" sz="2200" dirty="0"/>
              <a:t> </a:t>
            </a:r>
            <a:r>
              <a:rPr lang="fr-FR" sz="2200" dirty="0" err="1"/>
              <a:t>elderly</a:t>
            </a:r>
            <a:r>
              <a:rPr lang="fr-FR" sz="2200" dirty="0"/>
              <a:t> care in </a:t>
            </a:r>
            <a:r>
              <a:rPr lang="fr-FR" sz="2200" dirty="0" err="1"/>
              <a:t>societies</a:t>
            </a:r>
            <a:r>
              <a:rPr lang="fr-FR" sz="2200" dirty="0"/>
              <a:t> </a:t>
            </a:r>
            <a:r>
              <a:rPr lang="fr-FR" sz="2200" dirty="0" err="1"/>
              <a:t>like</a:t>
            </a:r>
            <a:r>
              <a:rPr lang="fr-FR" sz="2200" dirty="0"/>
              <a:t> </a:t>
            </a:r>
            <a:r>
              <a:rPr lang="fr-FR" sz="2200" dirty="0" err="1"/>
              <a:t>Japan</a:t>
            </a:r>
            <a:r>
              <a:rPr lang="fr-FR" sz="2200" dirty="0"/>
              <a:t>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The HSR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pick</a:t>
            </a:r>
            <a:r>
              <a:rPr lang="fr-FR" sz="2200" dirty="0"/>
              <a:t> </a:t>
            </a:r>
            <a:r>
              <a:rPr lang="fr-FR" sz="2200" dirty="0" err="1"/>
              <a:t>objects</a:t>
            </a:r>
            <a:r>
              <a:rPr lang="fr-FR" sz="2200" dirty="0"/>
              <a:t> up off the </a:t>
            </a:r>
            <a:r>
              <a:rPr lang="fr-FR" sz="2200" dirty="0" err="1"/>
              <a:t>floor</a:t>
            </a:r>
            <a:r>
              <a:rPr lang="fr-FR" sz="2200" dirty="0"/>
              <a:t>, </a:t>
            </a:r>
            <a:r>
              <a:rPr lang="fr-FR" sz="2200" dirty="0" err="1"/>
              <a:t>retrieve</a:t>
            </a:r>
            <a:r>
              <a:rPr lang="fr-FR" sz="2200" dirty="0"/>
              <a:t> </a:t>
            </a:r>
            <a:r>
              <a:rPr lang="fr-FR" sz="2200" dirty="0" err="1"/>
              <a:t>objects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shelves</a:t>
            </a:r>
            <a:r>
              <a:rPr lang="fr-FR" sz="2200" dirty="0"/>
              <a:t>, and </a:t>
            </a:r>
            <a:r>
              <a:rPr lang="fr-FR" sz="2200" dirty="0" err="1"/>
              <a:t>perform</a:t>
            </a:r>
            <a:r>
              <a:rPr lang="fr-FR" sz="2200" dirty="0"/>
              <a:t> a </a:t>
            </a:r>
            <a:r>
              <a:rPr lang="fr-FR" sz="2200" dirty="0" err="1"/>
              <a:t>variety</a:t>
            </a:r>
            <a:r>
              <a:rPr lang="fr-FR" sz="2200" dirty="0"/>
              <a:t> of </a:t>
            </a:r>
            <a:r>
              <a:rPr lang="fr-FR" sz="2200" dirty="0" err="1"/>
              <a:t>other</a:t>
            </a:r>
            <a:r>
              <a:rPr lang="fr-FR" sz="2200" dirty="0"/>
              <a:t> </a:t>
            </a:r>
            <a:r>
              <a:rPr lang="fr-FR" sz="2200" dirty="0" err="1"/>
              <a:t>tasks</a:t>
            </a:r>
            <a:r>
              <a:rPr lang="fr-FR" sz="2200" dirty="0"/>
              <a:t>.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15078"/>
            <a:ext cx="6438140" cy="39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DRONING 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532" y="1390492"/>
            <a:ext cx="5576455" cy="43513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smtClean="0"/>
              <a:t>A drone </a:t>
            </a:r>
            <a:r>
              <a:rPr lang="fr-FR" sz="2200" dirty="0" err="1" smtClean="0"/>
              <a:t>is</a:t>
            </a:r>
            <a:r>
              <a:rPr lang="fr-FR" sz="2200" dirty="0" smtClean="0"/>
              <a:t> a </a:t>
            </a:r>
            <a:r>
              <a:rPr lang="fr-FR" sz="2200" dirty="0" err="1" smtClean="0"/>
              <a:t>flying</a:t>
            </a:r>
            <a:r>
              <a:rPr lang="fr-FR" sz="2200" dirty="0" smtClean="0"/>
              <a:t> robots. 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/>
              <a:t>2016 </a:t>
            </a:r>
            <a:r>
              <a:rPr lang="fr-FR" sz="2200" dirty="0" err="1" smtClean="0"/>
              <a:t>was</a:t>
            </a:r>
            <a:r>
              <a:rPr lang="fr-FR" sz="2200" dirty="0" smtClean="0"/>
              <a:t> the </a:t>
            </a:r>
            <a:r>
              <a:rPr lang="fr-FR" sz="2200" dirty="0" err="1"/>
              <a:t>year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autonomous</a:t>
            </a:r>
            <a:r>
              <a:rPr lang="fr-FR" sz="2200" dirty="0"/>
              <a:t> drones </a:t>
            </a:r>
            <a:r>
              <a:rPr lang="fr-FR" sz="2200" dirty="0" err="1" smtClean="0"/>
              <a:t>finally</a:t>
            </a:r>
            <a:r>
              <a:rPr lang="fr-FR" sz="2200" dirty="0" smtClean="0"/>
              <a:t> </a:t>
            </a:r>
            <a:r>
              <a:rPr lang="fr-FR" sz="2200" dirty="0" err="1" smtClean="0"/>
              <a:t>take</a:t>
            </a:r>
            <a:r>
              <a:rPr lang="fr-FR" sz="2200" dirty="0" smtClean="0"/>
              <a:t> </a:t>
            </a:r>
            <a:r>
              <a:rPr lang="fr-FR" sz="2200" dirty="0"/>
              <a:t>off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/>
              <a:t>Chinese</a:t>
            </a:r>
            <a:r>
              <a:rPr lang="fr-FR" sz="2200" dirty="0"/>
              <a:t> e-commerce </a:t>
            </a:r>
            <a:r>
              <a:rPr lang="fr-FR" sz="2200" dirty="0" err="1"/>
              <a:t>giant</a:t>
            </a:r>
            <a:r>
              <a:rPr lang="fr-FR" sz="2200" dirty="0"/>
              <a:t> </a:t>
            </a:r>
            <a:r>
              <a:rPr lang="fr-FR" sz="2200" dirty="0" err="1"/>
              <a:t>Alibaba</a:t>
            </a:r>
            <a:r>
              <a:rPr lang="fr-FR" sz="2200" dirty="0"/>
              <a:t> has </a:t>
            </a:r>
            <a:r>
              <a:rPr lang="fr-FR" sz="2200" dirty="0" err="1"/>
              <a:t>partnered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a local </a:t>
            </a:r>
            <a:r>
              <a:rPr lang="fr-FR" sz="2200" dirty="0" err="1"/>
              <a:t>courier</a:t>
            </a:r>
            <a:r>
              <a:rPr lang="fr-FR" sz="2200" dirty="0"/>
              <a:t> service to </a:t>
            </a:r>
            <a:r>
              <a:rPr lang="fr-FR" sz="2200" dirty="0" err="1"/>
              <a:t>experiment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drone </a:t>
            </a:r>
            <a:r>
              <a:rPr lang="fr-FR" sz="2200" dirty="0" err="1"/>
              <a:t>deliveries</a:t>
            </a:r>
            <a:r>
              <a:rPr lang="fr-FR" sz="2200" dirty="0" smtClean="0"/>
              <a:t>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Future innovation: </a:t>
            </a:r>
            <a:r>
              <a:rPr lang="fr-FR" sz="2200" dirty="0" err="1" smtClean="0"/>
              <a:t>Improve</a:t>
            </a:r>
            <a:r>
              <a:rPr lang="fr-FR" sz="2200" dirty="0" smtClean="0"/>
              <a:t> drones coordination. Use </a:t>
            </a:r>
            <a:r>
              <a:rPr lang="fr-FR" sz="2200" dirty="0" err="1" smtClean="0"/>
              <a:t>artificial</a:t>
            </a:r>
            <a:r>
              <a:rPr lang="fr-FR" sz="2200" dirty="0" smtClean="0"/>
              <a:t> </a:t>
            </a:r>
            <a:r>
              <a:rPr lang="fr-FR" sz="2200" dirty="0"/>
              <a:t>intelligence and </a:t>
            </a:r>
            <a:r>
              <a:rPr lang="fr-FR" sz="2200" dirty="0" err="1"/>
              <a:t>navigational</a:t>
            </a:r>
            <a:r>
              <a:rPr lang="fr-FR" sz="2200" dirty="0"/>
              <a:t> </a:t>
            </a:r>
            <a:r>
              <a:rPr lang="fr-FR" sz="2200" dirty="0" err="1"/>
              <a:t>systems</a:t>
            </a:r>
            <a:r>
              <a:rPr lang="fr-FR" sz="2200" dirty="0"/>
              <a:t> </a:t>
            </a:r>
            <a:r>
              <a:rPr lang="fr-FR" sz="2200" dirty="0" smtClean="0"/>
              <a:t>to </a:t>
            </a:r>
            <a:r>
              <a:rPr lang="fr-FR" sz="2200" dirty="0" err="1"/>
              <a:t>allow</a:t>
            </a:r>
            <a:r>
              <a:rPr lang="fr-FR" sz="2200" dirty="0"/>
              <a:t> </a:t>
            </a:r>
            <a:r>
              <a:rPr lang="fr-FR" sz="2200" dirty="0" smtClean="0"/>
              <a:t>drones </a:t>
            </a:r>
            <a:r>
              <a:rPr lang="fr-FR" sz="2200" dirty="0"/>
              <a:t>to </a:t>
            </a:r>
            <a:r>
              <a:rPr lang="fr-FR" sz="2200" dirty="0" err="1"/>
              <a:t>fly</a:t>
            </a:r>
            <a:r>
              <a:rPr lang="fr-FR" sz="2200" dirty="0"/>
              <a:t> </a:t>
            </a:r>
            <a:r>
              <a:rPr lang="fr-FR" sz="2200" dirty="0" err="1"/>
              <a:t>low</a:t>
            </a:r>
            <a:r>
              <a:rPr lang="fr-FR" sz="2200" dirty="0"/>
              <a:t> and </a:t>
            </a:r>
            <a:r>
              <a:rPr lang="fr-FR" sz="2200" dirty="0" err="1"/>
              <a:t>fast</a:t>
            </a:r>
            <a:r>
              <a:rPr lang="fr-FR" sz="2200" dirty="0"/>
              <a:t>, </a:t>
            </a:r>
            <a:r>
              <a:rPr lang="fr-FR" sz="2200" dirty="0" err="1"/>
              <a:t>avoiding</a:t>
            </a:r>
            <a:r>
              <a:rPr lang="fr-FR" sz="2200" dirty="0"/>
              <a:t> obstacles in structure-dense </a:t>
            </a:r>
            <a:r>
              <a:rPr lang="fr-FR" sz="2200" dirty="0" err="1" smtClean="0"/>
              <a:t>environments</a:t>
            </a:r>
            <a:r>
              <a:rPr lang="fr-FR" sz="2200" dirty="0" smtClean="0"/>
              <a:t>. </a:t>
            </a:r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4" y="424958"/>
            <a:ext cx="5039943" cy="3141203"/>
          </a:xfrm>
          <a:prstGeom prst="rect">
            <a:avLst/>
          </a:prstGeom>
        </p:spPr>
      </p:pic>
      <p:pic>
        <p:nvPicPr>
          <p:cNvPr id="6" name="Espace réservé du contenu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3" y="3750754"/>
            <a:ext cx="5039943" cy="28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smtClean="0"/>
              <a:t>ROBOTS </a:t>
            </a:r>
            <a:r>
              <a:rPr lang="fr-FR" dirty="0" smtClean="0"/>
              <a:t>MEET </a:t>
            </a:r>
            <a:r>
              <a:rPr lang="fr-FR" smtClean="0"/>
              <a:t>AI : ROBOTS LEARN ON ITS OWN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255" y="1533016"/>
            <a:ext cx="7273545" cy="4904359"/>
          </a:xfrm>
        </p:spPr>
        <p:txBody>
          <a:bodyPr>
            <a:noAutofit/>
          </a:bodyPr>
          <a:lstStyle/>
          <a:p>
            <a:r>
              <a:rPr lang="fr-FR" sz="2200" dirty="0" err="1" smtClean="0"/>
              <a:t>Serguey</a:t>
            </a:r>
            <a:r>
              <a:rPr lang="fr-FR" sz="2200" dirty="0" smtClean="0"/>
              <a:t> </a:t>
            </a:r>
            <a:r>
              <a:rPr lang="fr-FR" sz="2200" dirty="0" err="1" smtClean="0"/>
              <a:t>Levine’s</a:t>
            </a:r>
            <a:r>
              <a:rPr lang="fr-FR" sz="2200" dirty="0" smtClean="0"/>
              <a:t> </a:t>
            </a:r>
            <a:r>
              <a:rPr lang="fr-FR" sz="2200" dirty="0" err="1"/>
              <a:t>breakthrough</a:t>
            </a:r>
            <a:r>
              <a:rPr lang="fr-FR" sz="2200" dirty="0"/>
              <a:t> </a:t>
            </a:r>
            <a:r>
              <a:rPr lang="fr-FR" sz="2200" dirty="0" err="1"/>
              <a:t>was</a:t>
            </a:r>
            <a:r>
              <a:rPr lang="fr-FR" sz="2200" dirty="0"/>
              <a:t> to use the </a:t>
            </a:r>
            <a:r>
              <a:rPr lang="fr-FR" sz="2200" dirty="0" err="1"/>
              <a:t>same</a:t>
            </a:r>
            <a:r>
              <a:rPr lang="fr-FR" sz="2200" dirty="0"/>
              <a:t> </a:t>
            </a:r>
            <a:r>
              <a:rPr lang="fr-FR" sz="2200" dirty="0" err="1"/>
              <a:t>kind</a:t>
            </a:r>
            <a:r>
              <a:rPr lang="fr-FR" sz="2200" dirty="0"/>
              <a:t> of </a:t>
            </a:r>
            <a:r>
              <a:rPr lang="fr-FR" sz="2200" dirty="0" err="1"/>
              <a:t>algorithm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has </a:t>
            </a:r>
            <a:r>
              <a:rPr lang="fr-FR" sz="2200" dirty="0" err="1"/>
              <a:t>gotten</a:t>
            </a:r>
            <a:r>
              <a:rPr lang="fr-FR" sz="2200" dirty="0"/>
              <a:t> </a:t>
            </a:r>
            <a:r>
              <a:rPr lang="fr-FR" sz="2200" dirty="0" err="1"/>
              <a:t>so</a:t>
            </a:r>
            <a:r>
              <a:rPr lang="fr-FR" sz="2200" dirty="0"/>
              <a:t> good at </a:t>
            </a:r>
            <a:r>
              <a:rPr lang="fr-FR" sz="2200" dirty="0" err="1"/>
              <a:t>classifying</a:t>
            </a:r>
            <a:r>
              <a:rPr lang="fr-FR" sz="2200" dirty="0"/>
              <a:t> images. </a:t>
            </a:r>
            <a:endParaRPr lang="fr-FR" sz="2200" dirty="0" smtClean="0"/>
          </a:p>
          <a:p>
            <a:endParaRPr lang="fr-FR" sz="2200" dirty="0" smtClean="0"/>
          </a:p>
          <a:p>
            <a:r>
              <a:rPr lang="fr-FR" sz="2200" dirty="0" err="1" smtClean="0"/>
              <a:t>After</a:t>
            </a:r>
            <a:r>
              <a:rPr lang="fr-FR" sz="2200" dirty="0" smtClean="0"/>
              <a:t> </a:t>
            </a:r>
            <a:r>
              <a:rPr lang="fr-FR" sz="2200" dirty="0" err="1"/>
              <a:t>he</a:t>
            </a:r>
            <a:r>
              <a:rPr lang="fr-FR" sz="2200" dirty="0"/>
              <a:t> </a:t>
            </a:r>
            <a:r>
              <a:rPr lang="fr-FR" sz="2200" dirty="0" err="1"/>
              <a:t>gives</a:t>
            </a:r>
            <a:r>
              <a:rPr lang="fr-FR" sz="2200" dirty="0"/>
              <a:t> the robot </a:t>
            </a:r>
            <a:r>
              <a:rPr lang="fr-FR" sz="2200" dirty="0" err="1"/>
              <a:t>some</a:t>
            </a:r>
            <a:r>
              <a:rPr lang="fr-FR" sz="2200" dirty="0"/>
              <a:t> </a:t>
            </a:r>
            <a:r>
              <a:rPr lang="fr-FR" sz="2200" dirty="0" err="1"/>
              <a:t>easy</a:t>
            </a:r>
            <a:r>
              <a:rPr lang="fr-FR" sz="2200" dirty="0"/>
              <a:t>-to-</a:t>
            </a:r>
            <a:r>
              <a:rPr lang="fr-FR" sz="2200" dirty="0" err="1"/>
              <a:t>solve</a:t>
            </a:r>
            <a:r>
              <a:rPr lang="fr-FR" sz="2200" dirty="0"/>
              <a:t> versions of the </a:t>
            </a:r>
            <a:r>
              <a:rPr lang="fr-FR" sz="2200" dirty="0" err="1"/>
              <a:t>task</a:t>
            </a:r>
            <a:r>
              <a:rPr lang="fr-FR" sz="2200" dirty="0"/>
              <a:t> at hand—</a:t>
            </a:r>
            <a:r>
              <a:rPr lang="fr-FR" sz="2200" dirty="0" err="1"/>
              <a:t>instructing</a:t>
            </a:r>
            <a:r>
              <a:rPr lang="fr-FR" sz="2200" dirty="0"/>
              <a:t> </a:t>
            </a:r>
            <a:r>
              <a:rPr lang="fr-FR" sz="2200" dirty="0" err="1"/>
              <a:t>it</a:t>
            </a:r>
            <a:r>
              <a:rPr lang="fr-FR" sz="2200" dirty="0"/>
              <a:t> to </a:t>
            </a:r>
            <a:r>
              <a:rPr lang="fr-FR" sz="2200" dirty="0" err="1"/>
              <a:t>screw</a:t>
            </a:r>
            <a:r>
              <a:rPr lang="fr-FR" sz="2200" dirty="0"/>
              <a:t> on the cap, for </a:t>
            </a:r>
            <a:r>
              <a:rPr lang="fr-FR" sz="2200" dirty="0" err="1"/>
              <a:t>example</a:t>
            </a:r>
            <a:r>
              <a:rPr lang="fr-FR" sz="2200" dirty="0"/>
              <a:t>—the robot </a:t>
            </a:r>
            <a:r>
              <a:rPr lang="fr-FR" sz="2200" dirty="0" err="1"/>
              <a:t>then</a:t>
            </a:r>
            <a:r>
              <a:rPr lang="fr-FR" sz="2200" dirty="0"/>
              <a:t> </a:t>
            </a:r>
            <a:r>
              <a:rPr lang="fr-FR" sz="2200" dirty="0" err="1"/>
              <a:t>retrospectively</a:t>
            </a:r>
            <a:r>
              <a:rPr lang="fr-FR" sz="2200" dirty="0"/>
              <a:t> </a:t>
            </a:r>
            <a:r>
              <a:rPr lang="fr-FR" sz="2200" dirty="0" err="1"/>
              <a:t>studies</a:t>
            </a:r>
            <a:r>
              <a:rPr lang="fr-FR" sz="2200" dirty="0"/>
              <a:t> </a:t>
            </a:r>
            <a:r>
              <a:rPr lang="fr-FR" sz="2200" dirty="0" err="1"/>
              <a:t>its</a:t>
            </a:r>
            <a:r>
              <a:rPr lang="fr-FR" sz="2200" dirty="0"/>
              <a:t> </a:t>
            </a:r>
            <a:r>
              <a:rPr lang="fr-FR" sz="2200" dirty="0" err="1"/>
              <a:t>own</a:t>
            </a:r>
            <a:r>
              <a:rPr lang="fr-FR" sz="2200" dirty="0"/>
              <a:t> </a:t>
            </a:r>
            <a:r>
              <a:rPr lang="fr-FR" sz="2200" dirty="0" err="1"/>
              <a:t>successes</a:t>
            </a:r>
            <a:r>
              <a:rPr lang="fr-FR" sz="2200" dirty="0"/>
              <a:t>. </a:t>
            </a:r>
            <a:endParaRPr lang="fr-FR" sz="2200" dirty="0" smtClean="0"/>
          </a:p>
          <a:p>
            <a:endParaRPr lang="fr-FR" sz="2200" dirty="0" smtClean="0"/>
          </a:p>
          <a:p>
            <a:r>
              <a:rPr lang="fr-FR" sz="2200" dirty="0" smtClean="0"/>
              <a:t>It </a:t>
            </a:r>
            <a:r>
              <a:rPr lang="fr-FR" sz="2200" dirty="0"/>
              <a:t>observes how the data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its</a:t>
            </a:r>
            <a:r>
              <a:rPr lang="fr-FR" sz="2200" dirty="0"/>
              <a:t> vision system </a:t>
            </a:r>
            <a:r>
              <a:rPr lang="fr-FR" sz="2200" dirty="0" err="1"/>
              <a:t>maps</a:t>
            </a:r>
            <a:r>
              <a:rPr lang="fr-FR" sz="2200" dirty="0"/>
              <a:t> to the </a:t>
            </a:r>
            <a:r>
              <a:rPr lang="fr-FR" sz="2200" dirty="0" err="1"/>
              <a:t>motor</a:t>
            </a:r>
            <a:r>
              <a:rPr lang="fr-FR" sz="2200" dirty="0"/>
              <a:t> </a:t>
            </a:r>
            <a:r>
              <a:rPr lang="fr-FR" sz="2200" dirty="0" err="1"/>
              <a:t>signals</a:t>
            </a:r>
            <a:r>
              <a:rPr lang="fr-FR" sz="2200" dirty="0"/>
              <a:t> of the </a:t>
            </a:r>
            <a:r>
              <a:rPr lang="fr-FR" sz="2200" dirty="0" err="1"/>
              <a:t>robotic</a:t>
            </a:r>
            <a:r>
              <a:rPr lang="fr-FR" sz="2200" dirty="0"/>
              <a:t> hand </a:t>
            </a:r>
            <a:r>
              <a:rPr lang="fr-FR" sz="2200" dirty="0" err="1"/>
              <a:t>doing</a:t>
            </a:r>
            <a:r>
              <a:rPr lang="fr-FR" sz="2200" dirty="0"/>
              <a:t> the </a:t>
            </a:r>
            <a:r>
              <a:rPr lang="fr-FR" sz="2200" dirty="0" err="1"/>
              <a:t>task</a:t>
            </a:r>
            <a:r>
              <a:rPr lang="fr-FR" sz="2200" dirty="0"/>
              <a:t> </a:t>
            </a:r>
            <a:r>
              <a:rPr lang="fr-FR" sz="2200" dirty="0" err="1"/>
              <a:t>correctly</a:t>
            </a:r>
            <a:r>
              <a:rPr lang="fr-FR" sz="2200" dirty="0"/>
              <a:t>. </a:t>
            </a:r>
            <a:endParaRPr lang="fr-FR" sz="2200" dirty="0" smtClean="0"/>
          </a:p>
          <a:p>
            <a:endParaRPr lang="fr-FR" sz="2200" dirty="0" smtClean="0"/>
          </a:p>
          <a:p>
            <a:r>
              <a:rPr lang="fr-FR" sz="2200" dirty="0" smtClean="0"/>
              <a:t>The </a:t>
            </a:r>
            <a:r>
              <a:rPr lang="fr-FR" sz="2200" dirty="0"/>
              <a:t>robot </a:t>
            </a:r>
            <a:r>
              <a:rPr lang="fr-FR" sz="2200" i="1" dirty="0"/>
              <a:t>supervises </a:t>
            </a:r>
            <a:r>
              <a:rPr lang="fr-FR" sz="2200" i="1" dirty="0" err="1"/>
              <a:t>its</a:t>
            </a:r>
            <a:r>
              <a:rPr lang="fr-FR" sz="2200" i="1" dirty="0"/>
              <a:t> </a:t>
            </a:r>
            <a:r>
              <a:rPr lang="fr-FR" sz="2200" i="1" dirty="0" err="1"/>
              <a:t>own</a:t>
            </a:r>
            <a:r>
              <a:rPr lang="fr-FR" sz="2200" i="1" dirty="0"/>
              <a:t> </a:t>
            </a:r>
            <a:r>
              <a:rPr lang="fr-FR" sz="2200" i="1" dirty="0" err="1"/>
              <a:t>learning</a:t>
            </a:r>
            <a:r>
              <a:rPr lang="fr-FR" sz="2200" dirty="0"/>
              <a:t>. “</a:t>
            </a:r>
            <a:r>
              <a:rPr lang="fr-FR" sz="2200" dirty="0" err="1"/>
              <a:t>It’s</a:t>
            </a:r>
            <a:r>
              <a:rPr lang="fr-FR" sz="2200" dirty="0"/>
              <a:t> reverse--engineering </a:t>
            </a:r>
            <a:r>
              <a:rPr lang="fr-FR" sz="2200" dirty="0" err="1"/>
              <a:t>its</a:t>
            </a:r>
            <a:r>
              <a:rPr lang="fr-FR" sz="2200" dirty="0"/>
              <a:t> </a:t>
            </a:r>
            <a:r>
              <a:rPr lang="fr-FR" sz="2200" dirty="0" err="1"/>
              <a:t>own</a:t>
            </a:r>
            <a:r>
              <a:rPr lang="fr-FR" sz="2200" dirty="0"/>
              <a:t> </a:t>
            </a:r>
            <a:r>
              <a:rPr lang="fr-FR" sz="2200" dirty="0" err="1"/>
              <a:t>behavior</a:t>
            </a:r>
            <a:r>
              <a:rPr lang="fr-FR" sz="2200" dirty="0"/>
              <a:t>,”</a:t>
            </a:r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33" y="1896532"/>
            <a:ext cx="4514058" cy="27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ROBOTS RISING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9" y="2305879"/>
            <a:ext cx="6122382" cy="355672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92" y="2305879"/>
            <a:ext cx="5535465" cy="355672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2279" y="1159183"/>
            <a:ext cx="9289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Manufaturers</a:t>
            </a:r>
            <a:r>
              <a:rPr lang="fr-FR" sz="2400" dirty="0" smtClean="0"/>
              <a:t> </a:t>
            </a:r>
            <a:r>
              <a:rPr lang="fr-FR" sz="2400" dirty="0" err="1" smtClean="0"/>
              <a:t>bought</a:t>
            </a:r>
            <a:r>
              <a:rPr lang="fr-FR" sz="2400" dirty="0" smtClean="0"/>
              <a:t> more </a:t>
            </a:r>
            <a:r>
              <a:rPr lang="fr-FR" sz="2400" dirty="0" err="1" smtClean="0"/>
              <a:t>industrial</a:t>
            </a:r>
            <a:r>
              <a:rPr lang="fr-FR" sz="2400" dirty="0" smtClean="0"/>
              <a:t> robots in 2013 </a:t>
            </a:r>
            <a:r>
              <a:rPr lang="fr-FR" sz="2400" dirty="0" err="1" smtClean="0"/>
              <a:t>than</a:t>
            </a:r>
            <a:r>
              <a:rPr lang="fr-FR" sz="2400" dirty="0" smtClean="0"/>
              <a:t> </a:t>
            </a:r>
            <a:r>
              <a:rPr lang="fr-FR" sz="2400" dirty="0" err="1" smtClean="0"/>
              <a:t>ever</a:t>
            </a:r>
            <a:r>
              <a:rPr lang="fr-FR" sz="2400" dirty="0" smtClean="0"/>
              <a:t> </a:t>
            </a:r>
            <a:r>
              <a:rPr lang="fr-FR" sz="2400" dirty="0" err="1" smtClean="0"/>
              <a:t>before</a:t>
            </a:r>
            <a:r>
              <a:rPr lang="fr-FR" sz="24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 </a:t>
            </a:r>
            <a:r>
              <a:rPr lang="fr-FR" sz="2400" dirty="0" err="1" smtClean="0"/>
              <a:t>Human</a:t>
            </a:r>
            <a:r>
              <a:rPr lang="fr-FR" sz="2400" dirty="0" smtClean="0"/>
              <a:t> force has </a:t>
            </a:r>
            <a:r>
              <a:rPr lang="fr-FR" sz="2400" dirty="0" err="1" smtClean="0"/>
              <a:t>declined</a:t>
            </a:r>
            <a:r>
              <a:rPr lang="fr-FR" sz="2400" dirty="0" smtClean="0"/>
              <a:t> or </a:t>
            </a:r>
            <a:r>
              <a:rPr lang="fr-FR" sz="2400" dirty="0" err="1" smtClean="0"/>
              <a:t>grown</a:t>
            </a:r>
            <a:r>
              <a:rPr lang="fr-FR" sz="2400" dirty="0" smtClean="0"/>
              <a:t> </a:t>
            </a:r>
            <a:r>
              <a:rPr lang="fr-FR" sz="2400" dirty="0" err="1" smtClean="0"/>
              <a:t>slowly</a:t>
            </a:r>
            <a:r>
              <a:rPr lang="fr-FR" sz="2400" dirty="0" smtClean="0"/>
              <a:t>.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44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ROBOTS RISING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3913" y="1505515"/>
            <a:ext cx="6470887" cy="4711640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000" dirty="0"/>
              <a:t> </a:t>
            </a:r>
            <a:r>
              <a:rPr lang="fr-FR" sz="2200" dirty="0" smtClean="0"/>
              <a:t>Asia/Pacific: </a:t>
            </a:r>
            <a:r>
              <a:rPr lang="fr-FR" sz="2200" dirty="0" err="1" smtClean="0"/>
              <a:t>robotics</a:t>
            </a:r>
            <a:r>
              <a:rPr lang="fr-FR" sz="2200" dirty="0" smtClean="0"/>
              <a:t> </a:t>
            </a:r>
            <a:r>
              <a:rPr lang="fr-FR" sz="2200" dirty="0" err="1" smtClean="0"/>
              <a:t>spending</a:t>
            </a:r>
            <a:r>
              <a:rPr lang="fr-FR" sz="2200" dirty="0" smtClean="0"/>
              <a:t> </a:t>
            </a:r>
            <a:r>
              <a:rPr lang="hr-HR" sz="2200" dirty="0"/>
              <a:t>$46.8 </a:t>
            </a:r>
            <a:r>
              <a:rPr lang="hr-HR" sz="2200" dirty="0" err="1"/>
              <a:t>billion</a:t>
            </a:r>
            <a:r>
              <a:rPr lang="hr-HR" sz="2200" dirty="0"/>
              <a:t> </a:t>
            </a:r>
            <a:r>
              <a:rPr lang="hr-HR" sz="2200" dirty="0" err="1" smtClean="0"/>
              <a:t>in</a:t>
            </a:r>
            <a:r>
              <a:rPr lang="hr-HR" sz="2200" dirty="0" smtClean="0"/>
              <a:t> 2015 vs </a:t>
            </a:r>
            <a:r>
              <a:rPr lang="hr-HR" sz="2200" dirty="0"/>
              <a:t> $14.6 </a:t>
            </a:r>
            <a:r>
              <a:rPr lang="hr-HR" sz="2200" dirty="0" err="1" smtClean="0"/>
              <a:t>billion</a:t>
            </a:r>
            <a:r>
              <a:rPr lang="hr-HR" sz="2200" dirty="0" smtClean="0"/>
              <a:t>  for EMEA.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Global </a:t>
            </a:r>
            <a:r>
              <a:rPr lang="fr-FR" sz="2200" dirty="0" err="1"/>
              <a:t>robotics</a:t>
            </a:r>
            <a:r>
              <a:rPr lang="fr-FR" sz="2200" dirty="0"/>
              <a:t> </a:t>
            </a:r>
            <a:r>
              <a:rPr lang="fr-FR" sz="2200" dirty="0" err="1" smtClean="0"/>
              <a:t>spendings</a:t>
            </a:r>
            <a:r>
              <a:rPr lang="fr-FR" sz="2200" dirty="0" smtClean="0"/>
              <a:t> </a:t>
            </a:r>
            <a:r>
              <a:rPr lang="fr-FR" sz="2200" dirty="0"/>
              <a:t>in 2015 </a:t>
            </a:r>
            <a:r>
              <a:rPr lang="fr-FR" sz="2200" dirty="0" err="1"/>
              <a:t>was</a:t>
            </a:r>
            <a:r>
              <a:rPr lang="fr-FR" sz="2200" dirty="0"/>
              <a:t> $71 billion, and </a:t>
            </a:r>
            <a:r>
              <a:rPr lang="fr-FR" sz="2200" dirty="0" err="1"/>
              <a:t>is</a:t>
            </a:r>
            <a:r>
              <a:rPr lang="fr-FR" sz="2200" dirty="0"/>
              <a:t> set to </a:t>
            </a:r>
            <a:r>
              <a:rPr lang="fr-FR" sz="2200" dirty="0" err="1"/>
              <a:t>grow</a:t>
            </a:r>
            <a:r>
              <a:rPr lang="fr-FR" sz="2200" dirty="0"/>
              <a:t> at a compound </a:t>
            </a:r>
            <a:r>
              <a:rPr lang="fr-FR" sz="2200" dirty="0" err="1"/>
              <a:t>annual</a:t>
            </a:r>
            <a:r>
              <a:rPr lang="fr-FR" sz="2200" dirty="0"/>
              <a:t> </a:t>
            </a:r>
            <a:r>
              <a:rPr lang="fr-FR" sz="2200" dirty="0" err="1"/>
              <a:t>growth</a:t>
            </a:r>
            <a:r>
              <a:rPr lang="fr-FR" sz="2200" dirty="0"/>
              <a:t> rate of 17</a:t>
            </a:r>
            <a:r>
              <a:rPr lang="fr-FR" sz="2200" dirty="0" smtClean="0"/>
              <a:t>%.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/>
              <a:t>Spendings</a:t>
            </a:r>
            <a:r>
              <a:rPr lang="fr-FR" sz="2200" dirty="0"/>
              <a:t> on </a:t>
            </a:r>
            <a:r>
              <a:rPr lang="fr-FR" sz="2200" dirty="0" err="1"/>
              <a:t>robotics</a:t>
            </a:r>
            <a:r>
              <a:rPr lang="fr-FR" sz="2200" dirty="0"/>
              <a:t> and </a:t>
            </a:r>
            <a:r>
              <a:rPr lang="fr-FR" sz="2200" dirty="0" err="1"/>
              <a:t>related</a:t>
            </a:r>
            <a:r>
              <a:rPr lang="fr-FR" sz="2200" dirty="0"/>
              <a:t> services </a:t>
            </a:r>
            <a:r>
              <a:rPr lang="fr-FR" sz="2200" dirty="0" err="1"/>
              <a:t>will</a:t>
            </a:r>
            <a:r>
              <a:rPr lang="fr-FR" sz="2200" dirty="0"/>
              <a:t> hit $135.4 billion in 2019.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The </a:t>
            </a:r>
            <a:r>
              <a:rPr lang="fr-FR" sz="2200" dirty="0" err="1" smtClean="0"/>
              <a:t>two</a:t>
            </a:r>
            <a:r>
              <a:rPr lang="fr-FR" sz="2200" dirty="0" smtClean="0"/>
              <a:t> </a:t>
            </a:r>
            <a:r>
              <a:rPr lang="fr-FR" sz="2200" dirty="0" err="1"/>
              <a:t>fastest</a:t>
            </a:r>
            <a:r>
              <a:rPr lang="fr-FR" sz="2200" dirty="0"/>
              <a:t> </a:t>
            </a:r>
            <a:r>
              <a:rPr lang="fr-FR" sz="2200" dirty="0" err="1"/>
              <a:t>growing</a:t>
            </a:r>
            <a:r>
              <a:rPr lang="fr-FR" sz="2200" dirty="0"/>
              <a:t> industries for </a:t>
            </a:r>
            <a:r>
              <a:rPr lang="fr-FR" sz="2200" dirty="0" err="1"/>
              <a:t>robotics</a:t>
            </a:r>
            <a:r>
              <a:rPr lang="fr-FR" sz="2200" dirty="0"/>
              <a:t> are </a:t>
            </a:r>
            <a:r>
              <a:rPr lang="fr-FR" sz="2200" dirty="0" err="1"/>
              <a:t>healthcare</a:t>
            </a:r>
            <a:r>
              <a:rPr lang="fr-FR" sz="2200" dirty="0"/>
              <a:t> and </a:t>
            </a:r>
            <a:r>
              <a:rPr lang="fr-FR" sz="2200" dirty="0" err="1"/>
              <a:t>process</a:t>
            </a:r>
            <a:r>
              <a:rPr lang="fr-FR" sz="2200" dirty="0"/>
              <a:t> </a:t>
            </a:r>
            <a:r>
              <a:rPr lang="fr-FR" sz="2200" dirty="0" err="1" smtClean="0"/>
              <a:t>manufacturing</a:t>
            </a:r>
            <a:r>
              <a:rPr lang="fr-FR" sz="2200" dirty="0" smtClean="0"/>
              <a:t> (sodas, </a:t>
            </a:r>
            <a:r>
              <a:rPr lang="fr-FR" sz="2200" dirty="0" err="1" smtClean="0"/>
              <a:t>drugs</a:t>
            </a:r>
            <a:r>
              <a:rPr lang="fr-FR" sz="2200" dirty="0" smtClean="0"/>
              <a:t>, </a:t>
            </a:r>
            <a:r>
              <a:rPr lang="fr-FR" sz="2200" dirty="0" err="1" smtClean="0"/>
              <a:t>etc</a:t>
            </a:r>
            <a:r>
              <a:rPr lang="fr-FR" sz="2200" dirty="0" smtClean="0"/>
              <a:t>). The </a:t>
            </a:r>
            <a:r>
              <a:rPr lang="fr-FR" sz="2200" dirty="0" err="1"/>
              <a:t>healthcare</a:t>
            </a:r>
            <a:r>
              <a:rPr lang="fr-FR" sz="2200" dirty="0"/>
              <a:t> </a:t>
            </a:r>
            <a:r>
              <a:rPr lang="fr-FR" sz="2200" dirty="0" err="1"/>
              <a:t>sector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expected</a:t>
            </a:r>
            <a:r>
              <a:rPr lang="fr-FR" sz="2200" dirty="0"/>
              <a:t> to </a:t>
            </a:r>
            <a:r>
              <a:rPr lang="fr-FR" sz="2200" dirty="0" err="1"/>
              <a:t>see</a:t>
            </a:r>
            <a:r>
              <a:rPr lang="fr-FR" sz="2200" dirty="0"/>
              <a:t> a </a:t>
            </a:r>
            <a:r>
              <a:rPr lang="fr-FR" sz="2200" dirty="0" err="1"/>
              <a:t>bump</a:t>
            </a:r>
            <a:r>
              <a:rPr lang="fr-FR" sz="2200" dirty="0"/>
              <a:t> in </a:t>
            </a:r>
            <a:r>
              <a:rPr lang="fr-FR" sz="2200" dirty="0" err="1" smtClean="0"/>
              <a:t>robotics</a:t>
            </a:r>
            <a:r>
              <a:rPr lang="fr-FR" sz="2200" dirty="0" smtClean="0"/>
              <a:t> : </a:t>
            </a:r>
            <a:r>
              <a:rPr lang="fr-FR" sz="2200" dirty="0" err="1" smtClean="0"/>
              <a:t>spendings</a:t>
            </a:r>
            <a:r>
              <a:rPr lang="fr-FR" sz="2200" dirty="0" smtClean="0"/>
              <a:t> </a:t>
            </a:r>
            <a:r>
              <a:rPr lang="fr-FR" sz="2200" dirty="0" err="1" smtClean="0"/>
              <a:t>expected</a:t>
            </a:r>
            <a:r>
              <a:rPr lang="fr-FR" sz="2200" dirty="0" smtClean="0"/>
              <a:t> to double by 2019.</a:t>
            </a:r>
            <a:endParaRPr lang="fr-FR" sz="2200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07" y="1505515"/>
            <a:ext cx="5191893" cy="32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CHINA ROBOTS REVOLUTION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845" y="1389254"/>
            <a:ext cx="5772600" cy="4465831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smtClean="0"/>
              <a:t>In 2013, China </a:t>
            </a:r>
            <a:r>
              <a:rPr lang="fr-FR" sz="2200" dirty="0" err="1"/>
              <a:t>became</a:t>
            </a:r>
            <a:r>
              <a:rPr lang="fr-FR" sz="2200" dirty="0"/>
              <a:t> the </a:t>
            </a:r>
            <a:r>
              <a:rPr lang="fr-FR" sz="2200" dirty="0" err="1"/>
              <a:t>world’s</a:t>
            </a:r>
            <a:r>
              <a:rPr lang="fr-FR" sz="2200" dirty="0"/>
              <a:t> </a:t>
            </a:r>
            <a:r>
              <a:rPr lang="fr-FR" sz="2200" dirty="0" err="1"/>
              <a:t>largest</a:t>
            </a:r>
            <a:r>
              <a:rPr lang="fr-FR" sz="2200" dirty="0"/>
              <a:t> importer of </a:t>
            </a:r>
            <a:r>
              <a:rPr lang="fr-FR" sz="2200" dirty="0" smtClean="0"/>
              <a:t>robots.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Made </a:t>
            </a:r>
            <a:r>
              <a:rPr lang="fr-FR" sz="2200" dirty="0"/>
              <a:t>in China 2025, </a:t>
            </a:r>
            <a:r>
              <a:rPr lang="fr-FR" sz="2200" dirty="0" err="1"/>
              <a:t>which</a:t>
            </a:r>
            <a:r>
              <a:rPr lang="fr-FR" sz="2200" dirty="0"/>
              <a:t> </a:t>
            </a:r>
            <a:r>
              <a:rPr lang="fr-FR" sz="2200" dirty="0" err="1"/>
              <a:t>aims</a:t>
            </a:r>
            <a:r>
              <a:rPr lang="fr-FR" sz="2200" dirty="0"/>
              <a:t> to </a:t>
            </a:r>
            <a:r>
              <a:rPr lang="fr-FR" sz="2200" dirty="0" err="1"/>
              <a:t>make</a:t>
            </a:r>
            <a:r>
              <a:rPr lang="fr-FR" sz="2200" dirty="0"/>
              <a:t> China an </a:t>
            </a:r>
            <a:r>
              <a:rPr lang="fr-FR" sz="2200" dirty="0" err="1"/>
              <a:t>innovative</a:t>
            </a:r>
            <a:r>
              <a:rPr lang="fr-FR" sz="2200" dirty="0"/>
              <a:t> and green “world </a:t>
            </a:r>
            <a:r>
              <a:rPr lang="fr-FR" sz="2200" dirty="0" err="1"/>
              <a:t>manufacturing</a:t>
            </a:r>
            <a:r>
              <a:rPr lang="fr-FR" sz="2200" dirty="0"/>
              <a:t> power” by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year</a:t>
            </a:r>
            <a:r>
              <a:rPr lang="fr-FR" sz="2200" dirty="0"/>
              <a:t>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The </a:t>
            </a:r>
            <a:r>
              <a:rPr lang="fr-FR" sz="2200" dirty="0"/>
              <a:t>effort </a:t>
            </a:r>
            <a:r>
              <a:rPr lang="fr-FR" sz="2200" dirty="0" err="1"/>
              <a:t>involves</a:t>
            </a:r>
            <a:r>
              <a:rPr lang="fr-FR" sz="2200" dirty="0"/>
              <a:t> </a:t>
            </a:r>
            <a:r>
              <a:rPr lang="fr-FR" sz="2200" dirty="0" err="1"/>
              <a:t>adding</a:t>
            </a:r>
            <a:r>
              <a:rPr lang="fr-FR" sz="2200" dirty="0"/>
              <a:t> </a:t>
            </a:r>
            <a:r>
              <a:rPr lang="fr-FR" sz="2200" dirty="0" err="1"/>
              <a:t>connectivity</a:t>
            </a:r>
            <a:r>
              <a:rPr lang="fr-FR" sz="2200" dirty="0"/>
              <a:t> and intelligence to </a:t>
            </a:r>
            <a:r>
              <a:rPr lang="fr-FR" sz="2200" dirty="0" err="1"/>
              <a:t>manufacturing</a:t>
            </a:r>
            <a:r>
              <a:rPr lang="fr-FR" sz="2200" dirty="0"/>
              <a:t> </a:t>
            </a:r>
            <a:r>
              <a:rPr lang="fr-FR" sz="2200" dirty="0" err="1"/>
              <a:t>equipment</a:t>
            </a:r>
            <a:r>
              <a:rPr lang="fr-FR" sz="2200" dirty="0"/>
              <a:t> and </a:t>
            </a:r>
            <a:r>
              <a:rPr lang="fr-FR" sz="2200" dirty="0" err="1"/>
              <a:t>factories</a:t>
            </a:r>
            <a:r>
              <a:rPr lang="fr-FR" sz="2200" dirty="0"/>
              <a:t>, to </a:t>
            </a:r>
            <a:r>
              <a:rPr lang="fr-FR" sz="2200" dirty="0" err="1"/>
              <a:t>improve</a:t>
            </a:r>
            <a:r>
              <a:rPr lang="fr-FR" sz="2200" dirty="0"/>
              <a:t> </a:t>
            </a:r>
            <a:r>
              <a:rPr lang="fr-FR" sz="2200" dirty="0" err="1"/>
              <a:t>overall</a:t>
            </a:r>
            <a:r>
              <a:rPr lang="fr-FR" sz="2200" dirty="0"/>
              <a:t> </a:t>
            </a:r>
            <a:r>
              <a:rPr lang="fr-FR" sz="2200" dirty="0" err="1"/>
              <a:t>flexibility</a:t>
            </a:r>
            <a:r>
              <a:rPr lang="fr-FR" sz="2200" dirty="0"/>
              <a:t> and </a:t>
            </a:r>
            <a:r>
              <a:rPr lang="fr-FR" sz="2200" dirty="0" err="1" smtClean="0"/>
              <a:t>efficiency</a:t>
            </a:r>
            <a:r>
              <a:rPr lang="fr-FR" sz="2200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9" y="1389254"/>
            <a:ext cx="5711798" cy="32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CHINA ROBOTS REVOLUTION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2128" y="1490155"/>
            <a:ext cx="4995672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200" dirty="0"/>
              <a:t>China </a:t>
            </a:r>
            <a:r>
              <a:rPr lang="fr-FR" sz="2200" dirty="0" err="1"/>
              <a:t>may</a:t>
            </a:r>
            <a:r>
              <a:rPr lang="fr-FR" sz="2200" dirty="0"/>
              <a:t> </a:t>
            </a:r>
            <a:r>
              <a:rPr lang="fr-FR" sz="2200" dirty="0" err="1"/>
              <a:t>soon</a:t>
            </a:r>
            <a:r>
              <a:rPr lang="fr-FR" sz="2200" dirty="0"/>
              <a:t> </a:t>
            </a:r>
            <a:r>
              <a:rPr lang="fr-FR" sz="2200" dirty="0" err="1"/>
              <a:t>become</a:t>
            </a:r>
            <a:r>
              <a:rPr lang="fr-FR" sz="2200" dirty="0"/>
              <a:t> not </a:t>
            </a:r>
            <a:r>
              <a:rPr lang="fr-FR" sz="2200" dirty="0" err="1"/>
              <a:t>only</a:t>
            </a:r>
            <a:r>
              <a:rPr lang="fr-FR" sz="2200" dirty="0"/>
              <a:t> an important </a:t>
            </a:r>
            <a:r>
              <a:rPr lang="fr-FR" sz="2200" dirty="0" err="1"/>
              <a:t>market</a:t>
            </a:r>
            <a:r>
              <a:rPr lang="fr-FR" sz="2200" dirty="0"/>
              <a:t> for more </a:t>
            </a:r>
            <a:r>
              <a:rPr lang="fr-FR" sz="2200" dirty="0" err="1"/>
              <a:t>advanced</a:t>
            </a:r>
            <a:r>
              <a:rPr lang="fr-FR" sz="2200" dirty="0"/>
              <a:t> </a:t>
            </a:r>
            <a:r>
              <a:rPr lang="fr-FR" sz="2200" dirty="0" err="1"/>
              <a:t>robotic</a:t>
            </a:r>
            <a:r>
              <a:rPr lang="fr-FR" sz="2200" dirty="0"/>
              <a:t> </a:t>
            </a:r>
            <a:r>
              <a:rPr lang="fr-FR" sz="2200" dirty="0" err="1"/>
              <a:t>technology</a:t>
            </a:r>
            <a:r>
              <a:rPr lang="fr-FR" sz="2200" dirty="0"/>
              <a:t>, but a </a:t>
            </a:r>
            <a:r>
              <a:rPr lang="fr-FR" sz="2200" dirty="0" err="1"/>
              <a:t>producer</a:t>
            </a:r>
            <a:r>
              <a:rPr lang="fr-FR" sz="2200" dirty="0"/>
              <a:t> of more </a:t>
            </a:r>
            <a:r>
              <a:rPr lang="fr-FR" sz="2200" dirty="0" err="1"/>
              <a:t>advanced</a:t>
            </a:r>
            <a:r>
              <a:rPr lang="fr-FR" sz="2200" dirty="0"/>
              <a:t> robot </a:t>
            </a:r>
            <a:r>
              <a:rPr lang="fr-FR" sz="2200" dirty="0" err="1"/>
              <a:t>systems</a:t>
            </a:r>
            <a:r>
              <a:rPr lang="fr-FR" sz="2200" dirty="0"/>
              <a:t> </a:t>
            </a:r>
            <a:r>
              <a:rPr lang="fr-FR" sz="2200" dirty="0" err="1"/>
              <a:t>itself</a:t>
            </a:r>
            <a:r>
              <a:rPr lang="fr-FR" sz="2200" dirty="0"/>
              <a:t>. 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Siasun</a:t>
            </a:r>
            <a:r>
              <a:rPr lang="fr-FR" sz="2200" dirty="0"/>
              <a:t>, an </a:t>
            </a:r>
            <a:r>
              <a:rPr lang="fr-FR" sz="2200" dirty="0" err="1"/>
              <a:t>industrial</a:t>
            </a:r>
            <a:r>
              <a:rPr lang="fr-FR" sz="2200" dirty="0"/>
              <a:t> robot manufacturer </a:t>
            </a:r>
            <a:r>
              <a:rPr lang="fr-FR" sz="2200" dirty="0" err="1"/>
              <a:t>based</a:t>
            </a:r>
            <a:r>
              <a:rPr lang="fr-FR" sz="2200" dirty="0"/>
              <a:t> in Shanghai,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developing</a:t>
            </a:r>
            <a:r>
              <a:rPr lang="fr-FR" sz="2200" dirty="0"/>
              <a:t> a range of robots </a:t>
            </a:r>
            <a:r>
              <a:rPr lang="fr-FR" sz="2200" dirty="0" err="1"/>
              <a:t>designed</a:t>
            </a:r>
            <a:r>
              <a:rPr lang="fr-FR" sz="2200" dirty="0"/>
              <a:t> to help </a:t>
            </a:r>
            <a:r>
              <a:rPr lang="fr-FR" sz="2200" dirty="0" err="1"/>
              <a:t>factories</a:t>
            </a:r>
            <a:r>
              <a:rPr lang="fr-FR" sz="2200" dirty="0"/>
              <a:t> automate more of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work</a:t>
            </a:r>
            <a:r>
              <a:rPr lang="fr-FR" sz="2200" dirty="0"/>
              <a:t>.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35" y="1490155"/>
            <a:ext cx="5355630" cy="33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246783" y="2212735"/>
            <a:ext cx="5420139" cy="29169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HOW 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63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LONG TERM INVESTMENT : HONDA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34" y="1609344"/>
            <a:ext cx="5662037" cy="4437156"/>
          </a:xfrm>
        </p:spPr>
      </p:pic>
      <p:sp>
        <p:nvSpPr>
          <p:cNvPr id="7" name="ZoneTexte 6"/>
          <p:cNvSpPr txBox="1"/>
          <p:nvPr/>
        </p:nvSpPr>
        <p:spPr>
          <a:xfrm>
            <a:off x="256032" y="1389254"/>
            <a:ext cx="4974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000" dirty="0"/>
              <a:t>Honda has been </a:t>
            </a:r>
            <a:r>
              <a:rPr lang="fr-FR" sz="2000" dirty="0" err="1"/>
              <a:t>doing</a:t>
            </a:r>
            <a:r>
              <a:rPr lang="fr-FR" sz="2000" dirty="0"/>
              <a:t> </a:t>
            </a:r>
            <a:r>
              <a:rPr lang="fr-FR" sz="2000" dirty="0" err="1"/>
              <a:t>research</a:t>
            </a:r>
            <a:r>
              <a:rPr lang="fr-FR" sz="2000" dirty="0"/>
              <a:t> on </a:t>
            </a:r>
            <a:r>
              <a:rPr lang="fr-FR" sz="2000" dirty="0" err="1"/>
              <a:t>robotics</a:t>
            </a:r>
            <a:r>
              <a:rPr lang="fr-FR" sz="2000" dirty="0"/>
              <a:t> </a:t>
            </a:r>
            <a:r>
              <a:rPr lang="fr-FR" sz="2000" dirty="0" err="1"/>
              <a:t>since</a:t>
            </a:r>
            <a:r>
              <a:rPr lang="fr-FR" sz="2000" dirty="0"/>
              <a:t> 1986 </a:t>
            </a:r>
            <a:r>
              <a:rPr lang="fr-FR" sz="2000" dirty="0" err="1"/>
              <a:t>with</a:t>
            </a:r>
            <a:r>
              <a:rPr lang="fr-FR" sz="2000" dirty="0"/>
              <a:t> a focus </a:t>
            </a:r>
            <a:r>
              <a:rPr lang="fr-FR" sz="2000" dirty="0" err="1"/>
              <a:t>upon</a:t>
            </a:r>
            <a:r>
              <a:rPr lang="fr-FR" sz="2000" dirty="0"/>
              <a:t> </a:t>
            </a:r>
            <a:r>
              <a:rPr lang="fr-FR" sz="2000" dirty="0" err="1"/>
              <a:t>bipedal</a:t>
            </a:r>
            <a:r>
              <a:rPr lang="fr-FR" sz="2000" dirty="0"/>
              <a:t> </a:t>
            </a:r>
            <a:r>
              <a:rPr lang="fr-FR" sz="2000" dirty="0" err="1"/>
              <a:t>walking</a:t>
            </a:r>
            <a:r>
              <a:rPr lang="fr-FR" sz="2000" dirty="0"/>
              <a:t> </a:t>
            </a:r>
            <a:r>
              <a:rPr lang="fr-FR" sz="2000" dirty="0" err="1"/>
              <a:t>technology</a:t>
            </a:r>
            <a:r>
              <a:rPr lang="fr-FR" sz="2000" dirty="0"/>
              <a:t>. 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3035910"/>
            <a:ext cx="5193792" cy="27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32" y="2084155"/>
            <a:ext cx="2708211" cy="3601028"/>
          </a:xfrm>
        </p:spPr>
      </p:pic>
      <p:sp>
        <p:nvSpPr>
          <p:cNvPr id="4" name="Titre 1"/>
          <p:cNvSpPr txBox="1">
            <a:spLocks/>
          </p:cNvSpPr>
          <p:nvPr/>
        </p:nvSpPr>
        <p:spPr bwMode="black">
          <a:xfrm>
            <a:off x="1009835" y="1981634"/>
            <a:ext cx="7036437" cy="383427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66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  <a:p>
            <a:r>
              <a:rPr lang="fr-FR" sz="3600" dirty="0">
                <a:hlinkClick r:id="rId3"/>
              </a:rPr>
              <a:t>http://</a:t>
            </a:r>
            <a:r>
              <a:rPr lang="fr-FR" sz="3600" dirty="0" smtClean="0">
                <a:hlinkClick r:id="rId3"/>
              </a:rPr>
              <a:t>flip.it/Mlqzun</a:t>
            </a:r>
            <a:endParaRPr lang="fr-FR" sz="3600" dirty="0" smtClean="0"/>
          </a:p>
          <a:p>
            <a:endParaRPr lang="fr-FR" sz="3600" dirty="0" smtClean="0"/>
          </a:p>
          <a:p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INNOVATE : PIONEER ABB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61544" y="1325563"/>
            <a:ext cx="5855208" cy="487406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000" dirty="0"/>
              <a:t>ABB (ASEA Brown Boveri)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Swedish-Swiss</a:t>
            </a:r>
            <a:r>
              <a:rPr lang="fr-FR" sz="2000" dirty="0"/>
              <a:t> </a:t>
            </a:r>
            <a:r>
              <a:rPr lang="fr-FR" sz="2000" dirty="0" smtClean="0"/>
              <a:t>multinational corporation</a:t>
            </a:r>
            <a:r>
              <a:rPr lang="fr-FR" sz="2000" dirty="0"/>
              <a:t> </a:t>
            </a:r>
            <a:r>
              <a:rPr lang="fr-FR" sz="2000" dirty="0" smtClean="0"/>
              <a:t>operating </a:t>
            </a:r>
            <a:r>
              <a:rPr lang="fr-FR" sz="2000" dirty="0" err="1"/>
              <a:t>mainly</a:t>
            </a:r>
            <a:r>
              <a:rPr lang="fr-FR" sz="2000" dirty="0"/>
              <a:t> in </a:t>
            </a:r>
            <a:r>
              <a:rPr lang="fr-FR" sz="2000" dirty="0" err="1" smtClean="0"/>
              <a:t>robotics</a:t>
            </a:r>
            <a:r>
              <a:rPr lang="fr-FR" sz="2000" dirty="0" smtClean="0"/>
              <a:t>, power</a:t>
            </a:r>
            <a:r>
              <a:rPr lang="fr-FR" sz="2000" dirty="0"/>
              <a:t> and </a:t>
            </a:r>
            <a:r>
              <a:rPr lang="fr-FR" sz="2000" dirty="0" smtClean="0"/>
              <a:t>automation. </a:t>
            </a:r>
          </a:p>
          <a:p>
            <a:pPr>
              <a:buFont typeface="Wingdings" charset="2"/>
              <a:buChar char="§"/>
            </a:pPr>
            <a:endParaRPr lang="fr-FR" sz="2000" dirty="0"/>
          </a:p>
          <a:p>
            <a:pPr>
              <a:buFont typeface="Wingdings" charset="2"/>
              <a:buChar char="§"/>
            </a:pPr>
            <a:r>
              <a:rPr lang="fr-FR" sz="2000" dirty="0" smtClean="0"/>
              <a:t>ABB </a:t>
            </a:r>
            <a:r>
              <a:rPr lang="fr-FR" sz="2000" dirty="0"/>
              <a:t>has </a:t>
            </a:r>
            <a:r>
              <a:rPr lang="fr-FR" sz="2000" dirty="0" err="1"/>
              <a:t>operations</a:t>
            </a:r>
            <a:r>
              <a:rPr lang="fr-FR" sz="2000" dirty="0"/>
              <a:t> in </a:t>
            </a:r>
            <a:r>
              <a:rPr lang="fr-FR" sz="2000" dirty="0" err="1"/>
              <a:t>around</a:t>
            </a:r>
            <a:r>
              <a:rPr lang="fr-FR" sz="2000" dirty="0"/>
              <a:t> 100 countries,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approximately</a:t>
            </a:r>
            <a:r>
              <a:rPr lang="fr-FR" sz="2000" dirty="0"/>
              <a:t> 135,000 </a:t>
            </a:r>
            <a:r>
              <a:rPr lang="fr-FR" sz="2000" dirty="0" err="1"/>
              <a:t>employees</a:t>
            </a:r>
            <a:r>
              <a:rPr lang="fr-FR" sz="2000" dirty="0"/>
              <a:t> in </a:t>
            </a:r>
            <a:r>
              <a:rPr lang="fr-FR" sz="2000" dirty="0" err="1"/>
              <a:t>December</a:t>
            </a:r>
            <a:r>
              <a:rPr lang="fr-FR" sz="2000" dirty="0"/>
              <a:t> </a:t>
            </a:r>
            <a:r>
              <a:rPr lang="fr-FR" sz="2000" dirty="0" smtClean="0"/>
              <a:t>2015 and </a:t>
            </a:r>
            <a:r>
              <a:rPr lang="fr-FR" sz="2000" dirty="0" err="1"/>
              <a:t>reported</a:t>
            </a:r>
            <a:r>
              <a:rPr lang="fr-FR" sz="2000" dirty="0"/>
              <a:t> global revenue of $35.5 billion for 2015</a:t>
            </a:r>
            <a:r>
              <a:rPr lang="fr-FR" sz="20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000" dirty="0" smtClean="0"/>
          </a:p>
          <a:p>
            <a:pPr>
              <a:buFont typeface="Wingdings" charset="2"/>
              <a:buChar char="§"/>
            </a:pPr>
            <a:r>
              <a:rPr lang="fr-FR" sz="2000" dirty="0" smtClean="0"/>
              <a:t>In 2015, introduction </a:t>
            </a:r>
            <a:r>
              <a:rPr lang="fr-FR" sz="2000" dirty="0"/>
              <a:t>of </a:t>
            </a:r>
            <a:r>
              <a:rPr lang="fr-FR" sz="2000" dirty="0" err="1"/>
              <a:t>YuMi</a:t>
            </a:r>
            <a:r>
              <a:rPr lang="fr-FR" sz="2000" dirty="0"/>
              <a:t>, the </a:t>
            </a:r>
            <a:r>
              <a:rPr lang="fr-FR" sz="2000" dirty="0" err="1"/>
              <a:t>world’s</a:t>
            </a:r>
            <a:r>
              <a:rPr lang="fr-FR" sz="2000" dirty="0"/>
              <a:t> first </a:t>
            </a:r>
            <a:r>
              <a:rPr lang="fr-FR" sz="2000" dirty="0" err="1"/>
              <a:t>truly</a:t>
            </a:r>
            <a:r>
              <a:rPr lang="fr-FR" sz="2000" dirty="0"/>
              <a:t> collaborative dual-arm </a:t>
            </a:r>
            <a:r>
              <a:rPr lang="fr-FR" sz="2000" dirty="0" err="1"/>
              <a:t>industrial</a:t>
            </a:r>
            <a:r>
              <a:rPr lang="fr-FR" sz="2000" dirty="0"/>
              <a:t> robot, ABB </a:t>
            </a:r>
            <a:r>
              <a:rPr lang="fr-FR" sz="2000" dirty="0" err="1"/>
              <a:t>Robotics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 smtClean="0"/>
              <a:t>pushing</a:t>
            </a:r>
            <a:r>
              <a:rPr lang="fr-FR" sz="2000" dirty="0" smtClean="0"/>
              <a:t> </a:t>
            </a:r>
            <a:r>
              <a:rPr lang="fr-FR" sz="2000" dirty="0"/>
              <a:t>the </a:t>
            </a:r>
            <a:r>
              <a:rPr lang="fr-FR" sz="2000" dirty="0" err="1"/>
              <a:t>boundaries</a:t>
            </a:r>
            <a:r>
              <a:rPr lang="fr-FR" sz="2000" dirty="0"/>
              <a:t> of </a:t>
            </a:r>
            <a:r>
              <a:rPr lang="fr-FR" sz="2000" dirty="0" err="1" smtClean="0"/>
              <a:t>robotic</a:t>
            </a:r>
            <a:r>
              <a:rPr lang="fr-FR" sz="2000" dirty="0" smtClean="0"/>
              <a:t> </a:t>
            </a:r>
            <a:r>
              <a:rPr lang="fr-FR" sz="2000" dirty="0"/>
              <a:t>automation 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precise</a:t>
            </a:r>
            <a:r>
              <a:rPr lang="fr-FR" sz="2000" dirty="0" smtClean="0"/>
              <a:t> motion control. </a:t>
            </a:r>
            <a:endParaRPr lang="fr-FR" sz="2000" dirty="0"/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99" y="1703294"/>
            <a:ext cx="4909272" cy="307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ACQUIRE: GOOGLE AND BOSTON DYNAMICS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0500" y="1419224"/>
            <a:ext cx="5532967" cy="5286376"/>
          </a:xfrm>
        </p:spPr>
        <p:txBody>
          <a:bodyPr>
            <a:normAutofit fontScale="70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In 2013 Google </a:t>
            </a:r>
            <a:r>
              <a:rPr lang="fr-FR" dirty="0" err="1"/>
              <a:t>bought</a:t>
            </a:r>
            <a:r>
              <a:rPr lang="fr-FR" dirty="0"/>
              <a:t> </a:t>
            </a:r>
            <a:r>
              <a:rPr lang="fr-FR" dirty="0" err="1"/>
              <a:t>seven</a:t>
            </a:r>
            <a:r>
              <a:rPr lang="fr-FR" dirty="0"/>
              <a:t> </a:t>
            </a:r>
            <a:r>
              <a:rPr lang="fr-FR" dirty="0" err="1"/>
              <a:t>robotics</a:t>
            </a:r>
            <a:r>
              <a:rPr lang="fr-FR" dirty="0"/>
              <a:t> </a:t>
            </a:r>
            <a:r>
              <a:rPr lang="fr-FR" dirty="0" err="1"/>
              <a:t>companies</a:t>
            </a:r>
            <a:r>
              <a:rPr lang="fr-FR" dirty="0"/>
              <a:t>. One of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Boston Dynamics. In  2016 Google </a:t>
            </a:r>
            <a:r>
              <a:rPr lang="fr-FR" dirty="0" err="1"/>
              <a:t>wants</a:t>
            </a:r>
            <a:r>
              <a:rPr lang="fr-FR" dirty="0"/>
              <a:t> to </a:t>
            </a:r>
            <a:r>
              <a:rPr lang="fr-FR" dirty="0" err="1"/>
              <a:t>sell</a:t>
            </a:r>
            <a:r>
              <a:rPr lang="fr-FR" dirty="0"/>
              <a:t> out Boston Dynamics. </a:t>
            </a:r>
            <a:r>
              <a:rPr lang="fr-FR" dirty="0" err="1"/>
              <a:t>Why</a:t>
            </a:r>
            <a:r>
              <a:rPr lang="fr-FR" dirty="0"/>
              <a:t>? 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Google </a:t>
            </a:r>
            <a:r>
              <a:rPr lang="fr-FR" dirty="0" err="1"/>
              <a:t>realized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at least a </a:t>
            </a:r>
            <a:r>
              <a:rPr lang="fr-FR" dirty="0" err="1"/>
              <a:t>decade</a:t>
            </a:r>
            <a:r>
              <a:rPr lang="fr-FR" dirty="0"/>
              <a:t> to </a:t>
            </a:r>
            <a:r>
              <a:rPr lang="fr-FR" dirty="0" err="1"/>
              <a:t>turn</a:t>
            </a:r>
            <a:r>
              <a:rPr lang="fr-FR" dirty="0"/>
              <a:t> the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profitable revenue </a:t>
            </a:r>
            <a:r>
              <a:rPr lang="fr-FR" dirty="0" err="1"/>
              <a:t>stream</a:t>
            </a:r>
            <a:r>
              <a:rPr lang="fr-FR" dirty="0"/>
              <a:t>. 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/>
              <a:t>When</a:t>
            </a:r>
            <a:r>
              <a:rPr lang="fr-FR" dirty="0"/>
              <a:t> Google </a:t>
            </a:r>
            <a:r>
              <a:rPr lang="fr-FR" dirty="0" err="1"/>
              <a:t>started</a:t>
            </a:r>
            <a:r>
              <a:rPr lang="fr-FR" dirty="0"/>
              <a:t> to </a:t>
            </a:r>
            <a:r>
              <a:rPr lang="fr-FR" dirty="0" err="1"/>
              <a:t>shepherd</a:t>
            </a:r>
            <a:r>
              <a:rPr lang="fr-FR" dirty="0"/>
              <a:t> ‘Boston Dynamics' </a:t>
            </a:r>
            <a:r>
              <a:rPr lang="fr-FR" dirty="0" err="1"/>
              <a:t>roboticists</a:t>
            </a:r>
            <a:r>
              <a:rPr lang="fr-FR" dirty="0"/>
              <a:t> </a:t>
            </a:r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a machine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helped</a:t>
            </a:r>
            <a:r>
              <a:rPr lang="fr-FR" dirty="0"/>
              <a:t> out </a:t>
            </a:r>
            <a:r>
              <a:rPr lang="fr-FR" dirty="0" err="1"/>
              <a:t>around</a:t>
            </a:r>
            <a:r>
              <a:rPr lang="fr-FR" dirty="0"/>
              <a:t> the home and </a:t>
            </a:r>
            <a:r>
              <a:rPr lang="fr-FR" dirty="0" err="1"/>
              <a:t>asked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switch to </a:t>
            </a:r>
            <a:r>
              <a:rPr lang="fr-FR" dirty="0" err="1"/>
              <a:t>electronics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hydraulics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the robots </a:t>
            </a:r>
            <a:r>
              <a:rPr lang="fr-FR" dirty="0" err="1"/>
              <a:t>quieter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 of the </a:t>
            </a:r>
            <a:r>
              <a:rPr lang="fr-FR" dirty="0" err="1"/>
              <a:t>employees</a:t>
            </a:r>
            <a:r>
              <a:rPr lang="fr-FR" dirty="0"/>
              <a:t> of Boston Dynamics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unhappy</a:t>
            </a:r>
            <a:r>
              <a:rPr lang="fr-FR" dirty="0"/>
              <a:t>. 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started</a:t>
            </a:r>
            <a:r>
              <a:rPr lang="fr-FR" dirty="0"/>
              <a:t> to </a:t>
            </a:r>
            <a:r>
              <a:rPr lang="fr-FR" dirty="0" err="1"/>
              <a:t>resist</a:t>
            </a:r>
            <a:r>
              <a:rPr lang="fr-FR" dirty="0"/>
              <a:t> pressure </a:t>
            </a:r>
            <a:r>
              <a:rPr lang="fr-FR" dirty="0" err="1"/>
              <a:t>from</a:t>
            </a:r>
            <a:r>
              <a:rPr lang="fr-FR" dirty="0"/>
              <a:t> Google to </a:t>
            </a:r>
            <a:r>
              <a:rPr lang="fr-FR" dirty="0" err="1"/>
              <a:t>build</a:t>
            </a:r>
            <a:r>
              <a:rPr lang="fr-FR" dirty="0"/>
              <a:t> a consumer </a:t>
            </a:r>
            <a:r>
              <a:rPr lang="fr-FR" dirty="0" err="1"/>
              <a:t>product</a:t>
            </a:r>
            <a:r>
              <a:rPr lang="fr-FR" dirty="0"/>
              <a:t>, and </a:t>
            </a:r>
            <a:r>
              <a:rPr lang="fr-FR" dirty="0" err="1"/>
              <a:t>instead</a:t>
            </a:r>
            <a:r>
              <a:rPr lang="fr-FR" dirty="0"/>
              <a:t> </a:t>
            </a:r>
            <a:r>
              <a:rPr lang="fr-FR" dirty="0" err="1"/>
              <a:t>pursued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325563"/>
            <a:ext cx="5047025" cy="31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BUILD STRONG EXPERTISE : TOYOTA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19" y="3334870"/>
            <a:ext cx="4836054" cy="29812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1325563"/>
            <a:ext cx="606213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$1 billion </a:t>
            </a:r>
            <a:r>
              <a:rPr lang="fr-FR" sz="2200" dirty="0" err="1" smtClean="0"/>
              <a:t>investment</a:t>
            </a:r>
            <a:r>
              <a:rPr lang="fr-FR" sz="2200" dirty="0"/>
              <a:t> </a:t>
            </a:r>
            <a:r>
              <a:rPr lang="fr-FR" sz="2200" dirty="0" err="1"/>
              <a:t>into</a:t>
            </a:r>
            <a:r>
              <a:rPr lang="fr-FR" sz="2200" dirty="0"/>
              <a:t> </a:t>
            </a:r>
            <a:r>
              <a:rPr lang="fr-FR" sz="2200" dirty="0" err="1"/>
              <a:t>robotics</a:t>
            </a:r>
            <a:r>
              <a:rPr lang="fr-FR" sz="2200" dirty="0"/>
              <a:t> and self-</a:t>
            </a:r>
            <a:r>
              <a:rPr lang="fr-FR" sz="2200" dirty="0" err="1"/>
              <a:t>driving</a:t>
            </a:r>
            <a:r>
              <a:rPr lang="fr-FR" sz="2200" dirty="0"/>
              <a:t> </a:t>
            </a:r>
            <a:r>
              <a:rPr lang="fr-FR" sz="2200" dirty="0" smtClean="0"/>
              <a:t>cars </a:t>
            </a:r>
            <a:r>
              <a:rPr lang="fr-FR" sz="2200" dirty="0" err="1" smtClean="0"/>
              <a:t>aiming</a:t>
            </a:r>
            <a:r>
              <a:rPr lang="fr-FR" sz="22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Toyota </a:t>
            </a:r>
            <a:r>
              <a:rPr lang="fr-FR" sz="2200" dirty="0" err="1"/>
              <a:t>Research</a:t>
            </a:r>
            <a:r>
              <a:rPr lang="fr-FR" sz="2200" dirty="0"/>
              <a:t> </a:t>
            </a:r>
            <a:r>
              <a:rPr lang="fr-FR" sz="2200" dirty="0" smtClean="0"/>
              <a:t>Institute has </a:t>
            </a:r>
            <a:r>
              <a:rPr lang="fr-FR" sz="2200" dirty="0" err="1"/>
              <a:t>three</a:t>
            </a:r>
            <a:r>
              <a:rPr lang="fr-FR" sz="2200" dirty="0"/>
              <a:t> </a:t>
            </a:r>
            <a:r>
              <a:rPr lang="fr-FR" sz="2200" dirty="0" err="1" smtClean="0"/>
              <a:t>facilities</a:t>
            </a:r>
            <a:r>
              <a:rPr lang="fr-FR" sz="2200" dirty="0" smtClean="0"/>
              <a:t> : Ann </a:t>
            </a:r>
            <a:r>
              <a:rPr lang="fr-FR" sz="2200" dirty="0"/>
              <a:t>Arbor </a:t>
            </a:r>
            <a:r>
              <a:rPr lang="fr-FR" sz="2200" dirty="0" err="1"/>
              <a:t>partnering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University</a:t>
            </a:r>
            <a:r>
              <a:rPr lang="fr-FR" sz="2200" dirty="0"/>
              <a:t> of Michigan, </a:t>
            </a:r>
            <a:r>
              <a:rPr lang="fr-FR" sz="2200" dirty="0" smtClean="0"/>
              <a:t>Cambridge </a:t>
            </a:r>
            <a:r>
              <a:rPr lang="fr-FR" sz="2200" dirty="0" err="1" smtClean="0"/>
              <a:t>with</a:t>
            </a:r>
            <a:r>
              <a:rPr lang="fr-FR" sz="2200" dirty="0" smtClean="0"/>
              <a:t> </a:t>
            </a:r>
            <a:r>
              <a:rPr lang="fr-FR" sz="2200" dirty="0"/>
              <a:t>MIT, </a:t>
            </a:r>
            <a:r>
              <a:rPr lang="fr-FR" sz="2200" dirty="0" err="1" smtClean="0"/>
              <a:t>Silicon</a:t>
            </a:r>
            <a:r>
              <a:rPr lang="fr-FR" sz="2200" dirty="0" smtClean="0"/>
              <a:t> </a:t>
            </a:r>
            <a:r>
              <a:rPr lang="fr-FR" sz="2200" dirty="0" err="1"/>
              <a:t>Valley</a:t>
            </a:r>
            <a:r>
              <a:rPr lang="fr-FR" sz="2200" dirty="0"/>
              <a:t> </a:t>
            </a:r>
            <a:r>
              <a:rPr lang="fr-FR" sz="2200" dirty="0" err="1"/>
              <a:t>partnering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Stanford</a:t>
            </a:r>
            <a:r>
              <a:rPr lang="fr-FR" sz="22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TRI </a:t>
            </a:r>
            <a:r>
              <a:rPr lang="fr-FR" sz="2200" dirty="0" err="1"/>
              <a:t>focuses</a:t>
            </a:r>
            <a:r>
              <a:rPr lang="fr-FR" sz="2200" dirty="0"/>
              <a:t> on </a:t>
            </a:r>
            <a:r>
              <a:rPr lang="fr-FR" sz="2200" dirty="0" err="1"/>
              <a:t>vehicle</a:t>
            </a:r>
            <a:r>
              <a:rPr lang="fr-FR" sz="2200" dirty="0"/>
              <a:t> </a:t>
            </a:r>
            <a:r>
              <a:rPr lang="fr-FR" sz="2200" dirty="0" err="1"/>
              <a:t>safety</a:t>
            </a:r>
            <a:r>
              <a:rPr lang="fr-FR" sz="2200" dirty="0"/>
              <a:t> and </a:t>
            </a:r>
            <a:r>
              <a:rPr lang="fr-FR" sz="2200" dirty="0" err="1"/>
              <a:t>autonomy</a:t>
            </a:r>
            <a:r>
              <a:rPr lang="fr-FR" sz="2200" dirty="0"/>
              <a:t> </a:t>
            </a:r>
            <a:r>
              <a:rPr lang="fr-FR" sz="2200" dirty="0" err="1"/>
              <a:t>features</a:t>
            </a:r>
            <a:r>
              <a:rPr lang="fr-FR" sz="2200" dirty="0"/>
              <a:t> and </a:t>
            </a:r>
            <a:r>
              <a:rPr lang="fr-FR" sz="2200" dirty="0" err="1"/>
              <a:t>also</a:t>
            </a:r>
            <a:r>
              <a:rPr lang="fr-FR" sz="2200" dirty="0"/>
              <a:t> </a:t>
            </a:r>
            <a:r>
              <a:rPr lang="fr-FR" sz="2200" dirty="0" err="1"/>
              <a:t>mobility</a:t>
            </a:r>
            <a:r>
              <a:rPr lang="fr-FR" sz="2200" dirty="0"/>
              <a:t> </a:t>
            </a:r>
            <a:r>
              <a:rPr lang="fr-FR" sz="2200" dirty="0" err="1"/>
              <a:t>beyond</a:t>
            </a:r>
            <a:r>
              <a:rPr lang="fr-FR" sz="2200" dirty="0"/>
              <a:t> cars—</a:t>
            </a:r>
            <a:r>
              <a:rPr lang="fr-FR" sz="2200" dirty="0" err="1"/>
              <a:t>looking</a:t>
            </a:r>
            <a:r>
              <a:rPr lang="fr-FR" sz="2200" dirty="0"/>
              <a:t> at </a:t>
            </a:r>
            <a:r>
              <a:rPr lang="fr-FR" sz="2200" dirty="0" err="1"/>
              <a:t>robotics</a:t>
            </a:r>
            <a:r>
              <a:rPr lang="fr-FR" sz="2200" dirty="0"/>
              <a:t> applications, </a:t>
            </a:r>
            <a:r>
              <a:rPr lang="fr-FR" sz="2200" dirty="0" err="1"/>
              <a:t>especially</a:t>
            </a:r>
            <a:r>
              <a:rPr lang="fr-FR" sz="2200" dirty="0"/>
              <a:t> for an </a:t>
            </a:r>
            <a:r>
              <a:rPr lang="fr-FR" sz="2200" dirty="0" err="1"/>
              <a:t>aging</a:t>
            </a:r>
            <a:r>
              <a:rPr lang="fr-FR" sz="2200" dirty="0"/>
              <a:t> population in </a:t>
            </a:r>
            <a:r>
              <a:rPr lang="fr-FR" sz="2200" dirty="0" err="1"/>
              <a:t>Japan</a:t>
            </a:r>
            <a:r>
              <a:rPr lang="fr-FR" sz="2200" dirty="0"/>
              <a:t>, and </a:t>
            </a:r>
            <a:r>
              <a:rPr lang="fr-FR" sz="2200" dirty="0" err="1"/>
              <a:t>using</a:t>
            </a:r>
            <a:r>
              <a:rPr lang="fr-FR" sz="2200" dirty="0"/>
              <a:t> the modern cloud </a:t>
            </a:r>
            <a:r>
              <a:rPr lang="fr-FR" sz="2200" dirty="0" err="1"/>
              <a:t>computing</a:t>
            </a:r>
            <a:r>
              <a:rPr lang="fr-FR" sz="2200" dirty="0"/>
              <a:t> infrastructure to </a:t>
            </a:r>
            <a:r>
              <a:rPr lang="fr-FR" sz="2200" dirty="0" err="1"/>
              <a:t>accelerate</a:t>
            </a:r>
            <a:r>
              <a:rPr lang="fr-FR" sz="2200" dirty="0"/>
              <a:t> </a:t>
            </a:r>
            <a:r>
              <a:rPr lang="fr-FR" sz="2200" dirty="0" err="1"/>
              <a:t>scientific</a:t>
            </a:r>
            <a:r>
              <a:rPr lang="fr-FR" sz="2200" dirty="0"/>
              <a:t> </a:t>
            </a:r>
            <a:r>
              <a:rPr lang="fr-FR" sz="2200" dirty="0" err="1"/>
              <a:t>discovery</a:t>
            </a:r>
            <a:r>
              <a:rPr lang="fr-FR" sz="2200" dirty="0" smtClean="0"/>
              <a:t>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224016" y="1197890"/>
            <a:ext cx="512063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000" dirty="0" smtClean="0"/>
              <a:t> </a:t>
            </a:r>
            <a:r>
              <a:rPr lang="fr-FR" sz="2200" dirty="0"/>
              <a:t>Mix of </a:t>
            </a:r>
            <a:r>
              <a:rPr lang="fr-FR" sz="2200" dirty="0" err="1"/>
              <a:t>artificial</a:t>
            </a:r>
            <a:r>
              <a:rPr lang="fr-FR" sz="2200" dirty="0"/>
              <a:t> intelligence experts : </a:t>
            </a:r>
            <a:r>
              <a:rPr lang="fr-FR" sz="2200" dirty="0" err="1"/>
              <a:t>academics</a:t>
            </a:r>
            <a:r>
              <a:rPr lang="fr-FR" sz="2200" dirty="0"/>
              <a:t>, </a:t>
            </a:r>
            <a:r>
              <a:rPr lang="fr-FR" sz="2200" dirty="0" err="1"/>
              <a:t>researchers</a:t>
            </a:r>
            <a:r>
              <a:rPr lang="fr-FR" sz="2200" dirty="0"/>
              <a:t>, </a:t>
            </a:r>
            <a:r>
              <a:rPr lang="fr-FR" sz="2200" dirty="0" err="1"/>
              <a:t>experienced</a:t>
            </a:r>
            <a:r>
              <a:rPr lang="fr-FR" sz="2200" dirty="0"/>
              <a:t> </a:t>
            </a:r>
            <a:r>
              <a:rPr lang="fr-FR" sz="2200" dirty="0" err="1"/>
              <a:t>technology</a:t>
            </a:r>
            <a:r>
              <a:rPr lang="fr-FR" sz="2200" dirty="0"/>
              <a:t> </a:t>
            </a:r>
            <a:r>
              <a:rPr lang="fr-FR" sz="2200" dirty="0" err="1"/>
              <a:t>veterans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Silicon</a:t>
            </a:r>
            <a:r>
              <a:rPr lang="fr-FR" sz="2200" dirty="0"/>
              <a:t> </a:t>
            </a:r>
            <a:r>
              <a:rPr lang="fr-FR" sz="2200" dirty="0" err="1"/>
              <a:t>Valley</a:t>
            </a:r>
            <a:r>
              <a:rPr lang="fr-FR" sz="2200" dirty="0"/>
              <a:t>, </a:t>
            </a:r>
            <a:r>
              <a:rPr lang="fr-FR" sz="2200" dirty="0" err="1"/>
              <a:t>longtime</a:t>
            </a:r>
            <a:r>
              <a:rPr lang="fr-FR" sz="2200" dirty="0"/>
              <a:t> </a:t>
            </a:r>
            <a:r>
              <a:rPr lang="fr-FR" sz="2200" dirty="0" err="1"/>
              <a:t>career</a:t>
            </a:r>
            <a:r>
              <a:rPr lang="fr-FR" sz="2200" dirty="0"/>
              <a:t> Toyota </a:t>
            </a:r>
            <a:r>
              <a:rPr lang="fr-FR" sz="2200" dirty="0" err="1"/>
              <a:t>engineers</a:t>
            </a:r>
            <a:r>
              <a:rPr lang="fr-FR" sz="2200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4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900" y="0"/>
            <a:ext cx="12103100" cy="1325563"/>
          </a:xfrm>
        </p:spPr>
        <p:txBody>
          <a:bodyPr/>
          <a:lstStyle/>
          <a:p>
            <a:r>
              <a:rPr lang="fr-FR" dirty="0" smtClean="0"/>
              <a:t>IDENTIFY SYNERGIES  : TOYOTA KIROBO MINI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34533"/>
            <a:ext cx="6231468" cy="531706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smtClean="0"/>
              <a:t>In 2017, Toyota </a:t>
            </a:r>
            <a:r>
              <a:rPr lang="fr-FR" sz="2200" dirty="0" err="1"/>
              <a:t>Motor</a:t>
            </a:r>
            <a:r>
              <a:rPr lang="fr-FR" sz="2200" dirty="0"/>
              <a:t> </a:t>
            </a:r>
            <a:r>
              <a:rPr lang="fr-FR" sz="2200" dirty="0" err="1" smtClean="0"/>
              <a:t>Corp</a:t>
            </a:r>
            <a:r>
              <a:rPr lang="fr-FR" sz="2200" dirty="0" smtClean="0"/>
              <a:t> </a:t>
            </a:r>
            <a:r>
              <a:rPr lang="fr-FR" sz="2200" dirty="0" err="1" smtClean="0"/>
              <a:t>want</a:t>
            </a:r>
            <a:r>
              <a:rPr lang="fr-FR" sz="2200" dirty="0" smtClean="0"/>
              <a:t> </a:t>
            </a:r>
            <a:r>
              <a:rPr lang="fr-FR" sz="2200" dirty="0"/>
              <a:t>to </a:t>
            </a:r>
            <a:r>
              <a:rPr lang="fr-FR" sz="2200" dirty="0" err="1"/>
              <a:t>sell</a:t>
            </a:r>
            <a:r>
              <a:rPr lang="fr-FR" sz="2200" dirty="0"/>
              <a:t> a </a:t>
            </a:r>
            <a:r>
              <a:rPr lang="fr-FR" sz="2200" dirty="0" err="1" smtClean="0"/>
              <a:t>personal</a:t>
            </a:r>
            <a:r>
              <a:rPr lang="fr-FR" sz="2200" dirty="0" smtClean="0"/>
              <a:t> </a:t>
            </a:r>
            <a:r>
              <a:rPr lang="fr-FR" sz="2200" dirty="0"/>
              <a:t>robot in </a:t>
            </a:r>
            <a:r>
              <a:rPr lang="fr-FR" sz="2200" dirty="0" err="1"/>
              <a:t>Japan</a:t>
            </a:r>
            <a:r>
              <a:rPr lang="fr-FR" sz="2200" dirty="0"/>
              <a:t> </a:t>
            </a:r>
            <a:r>
              <a:rPr lang="fr-FR" sz="2200" dirty="0" err="1"/>
              <a:t>called</a:t>
            </a:r>
            <a:r>
              <a:rPr lang="fr-FR" sz="2200" dirty="0"/>
              <a:t> </a:t>
            </a:r>
            <a:r>
              <a:rPr lang="fr-FR" sz="2200" dirty="0" err="1"/>
              <a:t>Kirobo</a:t>
            </a:r>
            <a:r>
              <a:rPr lang="fr-FR" sz="2200" dirty="0"/>
              <a:t> Mini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designed</a:t>
            </a:r>
            <a:r>
              <a:rPr lang="fr-FR" sz="2200" dirty="0"/>
              <a:t> to </a:t>
            </a:r>
            <a:r>
              <a:rPr lang="fr-FR" sz="2200" dirty="0" err="1"/>
              <a:t>provide</a:t>
            </a:r>
            <a:r>
              <a:rPr lang="fr-FR" sz="2200" dirty="0"/>
              <a:t> </a:t>
            </a:r>
            <a:r>
              <a:rPr lang="fr-FR" sz="2200" dirty="0" err="1"/>
              <a:t>companionship</a:t>
            </a:r>
            <a:r>
              <a:rPr lang="fr-FR" sz="2200" dirty="0"/>
              <a:t> to people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The Robots </a:t>
            </a:r>
            <a:r>
              <a:rPr lang="fr-FR" sz="2200" dirty="0" err="1" smtClean="0"/>
              <a:t>will</a:t>
            </a:r>
            <a:r>
              <a:rPr lang="fr-FR" sz="2200" dirty="0"/>
              <a:t> </a:t>
            </a:r>
            <a:r>
              <a:rPr lang="fr-FR" sz="2200" dirty="0" smtClean="0"/>
              <a:t>go on </a:t>
            </a:r>
            <a:r>
              <a:rPr lang="fr-FR" sz="2200" dirty="0" err="1" smtClean="0"/>
              <a:t>sell</a:t>
            </a:r>
            <a:r>
              <a:rPr lang="fr-FR" sz="2200" dirty="0" smtClean="0"/>
              <a:t> in Toyota </a:t>
            </a:r>
            <a:r>
              <a:rPr lang="fr-FR" sz="2200" dirty="0" err="1" smtClean="0"/>
              <a:t>dealership</a:t>
            </a:r>
            <a:r>
              <a:rPr lang="fr-FR" sz="2200" dirty="0" smtClean="0"/>
              <a:t> for $400.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/>
              <a:t>Kirobo</a:t>
            </a:r>
            <a:r>
              <a:rPr lang="fr-FR" sz="2200" dirty="0"/>
              <a:t> </a:t>
            </a:r>
            <a:r>
              <a:rPr lang="fr-FR" sz="2200" dirty="0" err="1" smtClean="0"/>
              <a:t>can</a:t>
            </a:r>
            <a:r>
              <a:rPr lang="fr-FR" sz="2200" dirty="0" smtClean="0"/>
              <a:t> </a:t>
            </a:r>
            <a:r>
              <a:rPr lang="fr-FR" sz="2200" dirty="0" err="1"/>
              <a:t>maintain</a:t>
            </a:r>
            <a:r>
              <a:rPr lang="fr-FR" sz="2200" dirty="0"/>
              <a:t> </a:t>
            </a:r>
            <a:r>
              <a:rPr lang="fr-FR" sz="2200" dirty="0" err="1"/>
              <a:t>eye</a:t>
            </a:r>
            <a:r>
              <a:rPr lang="fr-FR" sz="2200" dirty="0"/>
              <a:t> contact and </a:t>
            </a:r>
            <a:r>
              <a:rPr lang="fr-FR" sz="2200" dirty="0" err="1"/>
              <a:t>gesticulate</a:t>
            </a:r>
            <a:r>
              <a:rPr lang="fr-FR" sz="2200" dirty="0"/>
              <a:t> as </a:t>
            </a:r>
            <a:r>
              <a:rPr lang="fr-FR" sz="2200" dirty="0" err="1"/>
              <a:t>it</a:t>
            </a:r>
            <a:r>
              <a:rPr lang="fr-FR" sz="2200" dirty="0"/>
              <a:t> chats in “</a:t>
            </a:r>
            <a:r>
              <a:rPr lang="fr-FR" sz="2200" dirty="0" err="1"/>
              <a:t>casual</a:t>
            </a:r>
            <a:r>
              <a:rPr lang="fr-FR" sz="2200" dirty="0"/>
              <a:t> conversation” </a:t>
            </a:r>
            <a:r>
              <a:rPr lang="fr-FR" sz="2200" dirty="0" err="1"/>
              <a:t>with</a:t>
            </a:r>
            <a:r>
              <a:rPr lang="fr-FR" sz="2200" dirty="0"/>
              <a:t> a </a:t>
            </a:r>
            <a:r>
              <a:rPr lang="fr-FR" sz="2200" dirty="0" smtClean="0"/>
              <a:t>driver.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/>
              <a:t>The robot has a </a:t>
            </a:r>
            <a:r>
              <a:rPr lang="fr-FR" sz="2200" dirty="0" err="1"/>
              <a:t>built</a:t>
            </a:r>
            <a:r>
              <a:rPr lang="fr-FR" sz="2200" dirty="0"/>
              <a:t>-in camera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allows</a:t>
            </a:r>
            <a:r>
              <a:rPr lang="fr-FR" sz="2200" dirty="0"/>
              <a:t> </a:t>
            </a:r>
            <a:r>
              <a:rPr lang="fr-FR" sz="2200" dirty="0" err="1"/>
              <a:t>it</a:t>
            </a:r>
            <a:r>
              <a:rPr lang="fr-FR" sz="2200" dirty="0"/>
              <a:t> to </a:t>
            </a:r>
            <a:r>
              <a:rPr lang="fr-FR" sz="2200" dirty="0" err="1"/>
              <a:t>track</a:t>
            </a:r>
            <a:r>
              <a:rPr lang="fr-FR" sz="2200" dirty="0"/>
              <a:t> </a:t>
            </a:r>
            <a:r>
              <a:rPr lang="fr-FR" sz="2200" dirty="0" err="1"/>
              <a:t>people’s</a:t>
            </a:r>
            <a:r>
              <a:rPr lang="fr-FR" sz="2200" dirty="0"/>
              <a:t> faces, as </a:t>
            </a:r>
            <a:r>
              <a:rPr lang="fr-FR" sz="2200" dirty="0" err="1"/>
              <a:t>well</a:t>
            </a:r>
            <a:r>
              <a:rPr lang="fr-FR" sz="2200" dirty="0"/>
              <a:t> as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 smtClean="0"/>
              <a:t>emotions</a:t>
            </a:r>
            <a:r>
              <a:rPr lang="fr-FR" sz="2200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Kirobo</a:t>
            </a:r>
            <a:r>
              <a:rPr lang="fr-FR" sz="2200" dirty="0" smtClean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intended</a:t>
            </a:r>
            <a:r>
              <a:rPr lang="fr-FR" sz="2200" dirty="0"/>
              <a:t> to </a:t>
            </a:r>
            <a:r>
              <a:rPr lang="fr-FR" sz="2200" dirty="0" err="1"/>
              <a:t>keep</a:t>
            </a:r>
            <a:r>
              <a:rPr lang="fr-FR" sz="2200" dirty="0"/>
              <a:t> drivers </a:t>
            </a:r>
            <a:r>
              <a:rPr lang="fr-FR" sz="2200" dirty="0" err="1"/>
              <a:t>engaged</a:t>
            </a:r>
            <a:r>
              <a:rPr lang="fr-FR" sz="2200" dirty="0"/>
              <a:t> on long car </a:t>
            </a:r>
            <a:r>
              <a:rPr lang="fr-FR" sz="2200" dirty="0" err="1"/>
              <a:t>journeys</a:t>
            </a:r>
            <a:endParaRPr lang="fr-FR" sz="2200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94" y="1318245"/>
            <a:ext cx="4950013" cy="30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MAKE IT SMART AND FUN : ANKI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2984" y="1580501"/>
            <a:ext cx="6046216" cy="579061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smtClean="0"/>
              <a:t>Initial </a:t>
            </a:r>
            <a:r>
              <a:rPr lang="fr-FR" sz="2200" dirty="0" err="1"/>
              <a:t>I</a:t>
            </a:r>
            <a:r>
              <a:rPr lang="fr-FR" sz="2200" dirty="0" err="1" smtClean="0"/>
              <a:t>dea</a:t>
            </a:r>
            <a:r>
              <a:rPr lang="fr-FR" sz="2200" dirty="0" smtClean="0"/>
              <a:t> : </a:t>
            </a:r>
            <a:r>
              <a:rPr lang="fr-FR" sz="2200" dirty="0" err="1"/>
              <a:t>B</a:t>
            </a:r>
            <a:r>
              <a:rPr lang="fr-FR" sz="2200" dirty="0" err="1" smtClean="0"/>
              <a:t>ring</a:t>
            </a:r>
            <a:r>
              <a:rPr lang="fr-FR" sz="2200" dirty="0" smtClean="0"/>
              <a:t> </a:t>
            </a:r>
            <a:r>
              <a:rPr lang="fr-FR" sz="2200" dirty="0" err="1"/>
              <a:t>cutting</a:t>
            </a:r>
            <a:r>
              <a:rPr lang="fr-FR" sz="2200" dirty="0"/>
              <a:t> </a:t>
            </a:r>
            <a:r>
              <a:rPr lang="fr-FR" sz="2200" dirty="0" err="1"/>
              <a:t>edge</a:t>
            </a:r>
            <a:r>
              <a:rPr lang="fr-FR" sz="2200" dirty="0"/>
              <a:t> </a:t>
            </a:r>
            <a:r>
              <a:rPr lang="fr-FR" sz="2200" dirty="0" err="1"/>
              <a:t>robotics</a:t>
            </a:r>
            <a:r>
              <a:rPr lang="fr-FR" sz="2200" dirty="0"/>
              <a:t> </a:t>
            </a:r>
            <a:r>
              <a:rPr lang="fr-FR" sz="2200" dirty="0" err="1"/>
              <a:t>into</a:t>
            </a:r>
            <a:r>
              <a:rPr lang="fr-FR" sz="2200" dirty="0"/>
              <a:t> peoples' </a:t>
            </a:r>
            <a:r>
              <a:rPr lang="fr-FR" sz="2200" dirty="0" err="1"/>
              <a:t>lives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Ability</a:t>
            </a:r>
            <a:r>
              <a:rPr lang="fr-FR" sz="2200" dirty="0" smtClean="0"/>
              <a:t> to </a:t>
            </a:r>
            <a:r>
              <a:rPr lang="fr-FR" sz="2200" dirty="0" err="1" smtClean="0"/>
              <a:t>convince</a:t>
            </a:r>
            <a:r>
              <a:rPr lang="fr-FR" sz="2200" dirty="0" smtClean="0"/>
              <a:t> </a:t>
            </a:r>
            <a:r>
              <a:rPr lang="fr-FR" sz="2200" dirty="0" err="1" smtClean="0"/>
              <a:t>Investors</a:t>
            </a:r>
            <a:r>
              <a:rPr lang="fr-FR" sz="2200" dirty="0" smtClean="0"/>
              <a:t> : $52.5 million </a:t>
            </a:r>
            <a:r>
              <a:rPr lang="fr-FR" sz="2200" dirty="0" err="1" smtClean="0"/>
              <a:t>from</a:t>
            </a:r>
            <a:r>
              <a:rPr lang="fr-FR" sz="2200" dirty="0" smtClean="0"/>
              <a:t> J.P Morgan in 2016.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‘Use </a:t>
            </a:r>
            <a:r>
              <a:rPr lang="fr-FR" sz="2200" dirty="0" err="1" smtClean="0"/>
              <a:t>existing</a:t>
            </a:r>
            <a:r>
              <a:rPr lang="fr-FR" sz="2200" dirty="0" smtClean="0"/>
              <a:t> </a:t>
            </a:r>
            <a:r>
              <a:rPr lang="fr-FR" sz="2200" dirty="0" err="1" smtClean="0"/>
              <a:t>technology</a:t>
            </a:r>
            <a:r>
              <a:rPr lang="fr-FR" sz="2200" dirty="0" smtClean="0"/>
              <a:t> </a:t>
            </a:r>
            <a:r>
              <a:rPr lang="fr-FR" sz="2200" dirty="0" err="1" smtClean="0"/>
              <a:t>different</a:t>
            </a:r>
            <a:r>
              <a:rPr lang="fr-FR" sz="2200" dirty="0" smtClean="0"/>
              <a:t>’ : In 2013,</a:t>
            </a:r>
            <a:r>
              <a:rPr lang="fr-FR" sz="2200" dirty="0"/>
              <a:t> </a:t>
            </a:r>
            <a:r>
              <a:rPr lang="fr-FR" sz="2200" dirty="0" smtClean="0"/>
              <a:t>Apple</a:t>
            </a:r>
            <a:r>
              <a:rPr lang="fr-FR" sz="2200" dirty="0"/>
              <a:t> CEO Tim </a:t>
            </a:r>
            <a:r>
              <a:rPr lang="fr-FR" sz="2200" dirty="0" smtClean="0"/>
              <a:t>Cook</a:t>
            </a:r>
            <a:r>
              <a:rPr lang="fr-FR" sz="2200" dirty="0"/>
              <a:t> </a:t>
            </a:r>
            <a:r>
              <a:rPr lang="fr-FR" sz="2200" dirty="0" err="1" smtClean="0"/>
              <a:t>invited</a:t>
            </a:r>
            <a:r>
              <a:rPr lang="fr-FR" sz="2200" dirty="0" smtClean="0"/>
              <a:t> the </a:t>
            </a:r>
            <a:r>
              <a:rPr lang="fr-FR" sz="2200" dirty="0"/>
              <a:t>startup on stage </a:t>
            </a:r>
            <a:r>
              <a:rPr lang="fr-FR" sz="2200" dirty="0" err="1"/>
              <a:t>during</a:t>
            </a:r>
            <a:r>
              <a:rPr lang="fr-FR" sz="2200" dirty="0"/>
              <a:t> </a:t>
            </a:r>
            <a:r>
              <a:rPr lang="fr-FR" sz="2200" dirty="0" err="1"/>
              <a:t>Apple’s</a:t>
            </a:r>
            <a:r>
              <a:rPr lang="fr-FR" sz="2200" dirty="0"/>
              <a:t> 2013 </a:t>
            </a:r>
            <a:r>
              <a:rPr lang="fr-FR" sz="2200" dirty="0" err="1"/>
              <a:t>developer</a:t>
            </a:r>
            <a:r>
              <a:rPr lang="fr-FR" sz="2200" dirty="0"/>
              <a:t> </a:t>
            </a:r>
            <a:r>
              <a:rPr lang="fr-FR" sz="2200" dirty="0" err="1" smtClean="0"/>
              <a:t>conference</a:t>
            </a:r>
            <a:r>
              <a:rPr lang="fr-FR" sz="2200" dirty="0" smtClean="0"/>
              <a:t>.</a:t>
            </a:r>
            <a:r>
              <a:rPr lang="fr-FR" sz="2200" dirty="0"/>
              <a:t> </a:t>
            </a:r>
          </a:p>
          <a:p>
            <a:pPr marL="0" indent="0">
              <a:buNone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Anki</a:t>
            </a:r>
            <a:r>
              <a:rPr lang="fr-FR" sz="2200" dirty="0" smtClean="0"/>
              <a:t> </a:t>
            </a:r>
            <a:r>
              <a:rPr lang="fr-FR" sz="2200" dirty="0" err="1" smtClean="0"/>
              <a:t>developpers</a:t>
            </a:r>
            <a:r>
              <a:rPr lang="fr-FR" sz="2200" dirty="0" smtClean="0"/>
              <a:t> </a:t>
            </a:r>
            <a:r>
              <a:rPr lang="fr-FR" sz="2200" dirty="0" err="1" smtClean="0"/>
              <a:t>were</a:t>
            </a:r>
            <a:r>
              <a:rPr lang="fr-FR" sz="2200" dirty="0" smtClean="0"/>
              <a:t> </a:t>
            </a:r>
            <a:r>
              <a:rPr lang="fr-FR" sz="2200" dirty="0" err="1"/>
              <a:t>using</a:t>
            </a:r>
            <a:r>
              <a:rPr lang="fr-FR" sz="2200" dirty="0"/>
              <a:t> </a:t>
            </a:r>
            <a:r>
              <a:rPr lang="fr-FR" sz="2200" dirty="0" smtClean="0"/>
              <a:t>Apple </a:t>
            </a:r>
            <a:r>
              <a:rPr lang="fr-FR" sz="2200" dirty="0" err="1" smtClean="0"/>
              <a:t>APi</a:t>
            </a:r>
            <a:r>
              <a:rPr lang="fr-FR" sz="2200" dirty="0" smtClean="0"/>
              <a:t> </a:t>
            </a:r>
            <a:r>
              <a:rPr lang="fr-FR" sz="2200" dirty="0"/>
              <a:t>in a </a:t>
            </a:r>
            <a:r>
              <a:rPr lang="fr-FR" sz="2200" dirty="0" err="1"/>
              <a:t>very</a:t>
            </a:r>
            <a:r>
              <a:rPr lang="fr-FR" sz="2200" dirty="0"/>
              <a:t> </a:t>
            </a:r>
            <a:r>
              <a:rPr lang="fr-FR" sz="2200" dirty="0" err="1"/>
              <a:t>different</a:t>
            </a:r>
            <a:r>
              <a:rPr lang="fr-FR" sz="2200" dirty="0"/>
              <a:t> </a:t>
            </a:r>
            <a:r>
              <a:rPr lang="fr-FR" sz="2200" dirty="0" err="1"/>
              <a:t>way</a:t>
            </a:r>
            <a:r>
              <a:rPr lang="fr-FR" sz="2200" dirty="0"/>
              <a:t> </a:t>
            </a:r>
            <a:r>
              <a:rPr lang="fr-FR" sz="2200" dirty="0" err="1"/>
              <a:t>than</a:t>
            </a:r>
            <a:r>
              <a:rPr lang="fr-FR" sz="2200" dirty="0"/>
              <a:t> </a:t>
            </a:r>
            <a:r>
              <a:rPr lang="fr-FR" sz="2200" dirty="0" err="1"/>
              <a:t>other</a:t>
            </a:r>
            <a:r>
              <a:rPr lang="fr-FR" sz="2200" dirty="0"/>
              <a:t> </a:t>
            </a:r>
            <a:r>
              <a:rPr lang="fr-FR" sz="2200" dirty="0" err="1"/>
              <a:t>developers</a:t>
            </a:r>
            <a:r>
              <a:rPr lang="fr-FR" sz="2200" dirty="0"/>
              <a:t> </a:t>
            </a:r>
            <a:r>
              <a:rPr lang="fr-FR" sz="2200" dirty="0" err="1" smtClean="0"/>
              <a:t>were</a:t>
            </a:r>
            <a:r>
              <a:rPr lang="fr-FR" sz="2200" dirty="0" smtClean="0"/>
              <a:t> </a:t>
            </a:r>
            <a:r>
              <a:rPr lang="fr-FR" sz="2200" dirty="0" err="1" smtClean="0"/>
              <a:t>doing</a:t>
            </a:r>
            <a:r>
              <a:rPr lang="fr-FR" sz="2200" dirty="0" smtClean="0"/>
              <a:t>.</a:t>
            </a:r>
            <a:endParaRPr lang="fr-FR" sz="2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1472448"/>
            <a:ext cx="4749813" cy="1178043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1" y="3102877"/>
            <a:ext cx="4749813" cy="295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7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ROBOTICS CHALLENGE : AMAZON, DARPA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349" y="1325562"/>
            <a:ext cx="5993051" cy="553243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smtClean="0"/>
              <a:t>Amazon Picking Challenge : teams </a:t>
            </a:r>
            <a:r>
              <a:rPr lang="fr-FR" sz="2200" dirty="0" err="1"/>
              <a:t>competed</a:t>
            </a:r>
            <a:r>
              <a:rPr lang="fr-FR" sz="2200" dirty="0"/>
              <a:t> for a $25,000 </a:t>
            </a:r>
            <a:r>
              <a:rPr lang="fr-FR" sz="2200" dirty="0" err="1"/>
              <a:t>prize</a:t>
            </a:r>
            <a:r>
              <a:rPr lang="fr-FR" sz="2200" dirty="0"/>
              <a:t> by </a:t>
            </a:r>
            <a:r>
              <a:rPr lang="fr-FR" sz="2200" dirty="0" err="1"/>
              <a:t>designing</a:t>
            </a:r>
            <a:r>
              <a:rPr lang="fr-FR" sz="2200" dirty="0"/>
              <a:t> a robot to </a:t>
            </a:r>
            <a:r>
              <a:rPr lang="fr-FR" sz="2200" dirty="0" err="1"/>
              <a:t>identify</a:t>
            </a:r>
            <a:r>
              <a:rPr lang="fr-FR" sz="2200" dirty="0"/>
              <a:t> and </a:t>
            </a:r>
            <a:r>
              <a:rPr lang="fr-FR" sz="2200" dirty="0" err="1"/>
              <a:t>grasp</a:t>
            </a:r>
            <a:r>
              <a:rPr lang="fr-FR" sz="2200" dirty="0"/>
              <a:t> items </a:t>
            </a:r>
            <a:r>
              <a:rPr lang="fr-FR" sz="2200" dirty="0" err="1"/>
              <a:t>from</a:t>
            </a:r>
            <a:r>
              <a:rPr lang="fr-FR" sz="2200" dirty="0"/>
              <a:t> one of </a:t>
            </a:r>
            <a:r>
              <a:rPr lang="fr-FR" sz="2200" dirty="0" err="1"/>
              <a:t>Amazon’s</a:t>
            </a:r>
            <a:r>
              <a:rPr lang="fr-FR" sz="2200" dirty="0"/>
              <a:t> </a:t>
            </a:r>
            <a:r>
              <a:rPr lang="fr-FR" sz="2200" dirty="0" err="1"/>
              <a:t>storage</a:t>
            </a:r>
            <a:r>
              <a:rPr lang="fr-FR" sz="2200" dirty="0"/>
              <a:t> </a:t>
            </a:r>
            <a:r>
              <a:rPr lang="fr-FR" sz="2200" dirty="0" err="1"/>
              <a:t>shelves</a:t>
            </a:r>
            <a:r>
              <a:rPr lang="fr-FR" sz="2200" dirty="0"/>
              <a:t> as </a:t>
            </a:r>
            <a:r>
              <a:rPr lang="fr-FR" sz="2200" dirty="0" err="1"/>
              <a:t>quickly</a:t>
            </a:r>
            <a:r>
              <a:rPr lang="fr-FR" sz="2200" dirty="0"/>
              <a:t> as </a:t>
            </a:r>
            <a:r>
              <a:rPr lang="fr-FR" sz="2200" dirty="0" smtClean="0"/>
              <a:t>possible.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/>
              <a:t>DARPA </a:t>
            </a:r>
            <a:r>
              <a:rPr lang="fr-FR" sz="2200" dirty="0" err="1"/>
              <a:t>Robotics</a:t>
            </a:r>
            <a:r>
              <a:rPr lang="fr-FR" sz="2200" dirty="0"/>
              <a:t> Challenge</a:t>
            </a:r>
            <a:r>
              <a:rPr lang="fr-FR" sz="2200" dirty="0" smtClean="0"/>
              <a:t>, </a:t>
            </a:r>
            <a:r>
              <a:rPr lang="fr-FR" sz="2200" dirty="0"/>
              <a:t>the </a:t>
            </a:r>
            <a:r>
              <a:rPr lang="fr-FR" sz="2200" dirty="0" err="1"/>
              <a:t>event</a:t>
            </a:r>
            <a:r>
              <a:rPr lang="fr-FR" sz="2200" dirty="0"/>
              <a:t> </a:t>
            </a:r>
            <a:r>
              <a:rPr lang="fr-FR" sz="2200" dirty="0" err="1"/>
              <a:t>was</a:t>
            </a:r>
            <a:r>
              <a:rPr lang="fr-FR" sz="2200" dirty="0"/>
              <a:t> </a:t>
            </a:r>
            <a:r>
              <a:rPr lang="fr-FR" sz="2200" dirty="0" err="1"/>
              <a:t>designed</a:t>
            </a:r>
            <a:r>
              <a:rPr lang="fr-FR" sz="2200" dirty="0"/>
              <a:t> to inspire the </a:t>
            </a:r>
            <a:r>
              <a:rPr lang="fr-FR" sz="2200" dirty="0" err="1"/>
              <a:t>creation</a:t>
            </a:r>
            <a:r>
              <a:rPr lang="fr-FR" sz="2200" dirty="0"/>
              <a:t> of </a:t>
            </a:r>
            <a:r>
              <a:rPr lang="fr-FR" sz="2200" dirty="0" err="1"/>
              <a:t>humanoid</a:t>
            </a:r>
            <a:r>
              <a:rPr lang="fr-FR" sz="2200" dirty="0"/>
              <a:t> robots capable of </a:t>
            </a:r>
            <a:r>
              <a:rPr lang="fr-FR" sz="2200" dirty="0" err="1"/>
              <a:t>taking</a:t>
            </a:r>
            <a:r>
              <a:rPr lang="fr-FR" sz="2200" dirty="0"/>
              <a:t> over in </a:t>
            </a:r>
            <a:r>
              <a:rPr lang="fr-FR" sz="2200" dirty="0" err="1"/>
              <a:t>highly</a:t>
            </a:r>
            <a:r>
              <a:rPr lang="fr-FR" sz="2200" dirty="0"/>
              <a:t> </a:t>
            </a:r>
            <a:r>
              <a:rPr lang="fr-FR" sz="2200" dirty="0" err="1"/>
              <a:t>dangerous</a:t>
            </a:r>
            <a:r>
              <a:rPr lang="fr-FR" sz="2200" dirty="0"/>
              <a:t> </a:t>
            </a:r>
            <a:r>
              <a:rPr lang="fr-FR" sz="2200" dirty="0" err="1"/>
              <a:t>disaster</a:t>
            </a:r>
            <a:r>
              <a:rPr lang="fr-FR" sz="2200" dirty="0"/>
              <a:t> scenarios.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DARPA’s</a:t>
            </a:r>
            <a:r>
              <a:rPr lang="fr-FR" sz="2200" dirty="0" smtClean="0"/>
              <a:t> </a:t>
            </a:r>
            <a:r>
              <a:rPr lang="fr-FR" sz="2200" dirty="0"/>
              <a:t>goal </a:t>
            </a:r>
            <a:r>
              <a:rPr lang="fr-FR" sz="2200" dirty="0" err="1"/>
              <a:t>with</a:t>
            </a:r>
            <a:r>
              <a:rPr lang="fr-FR" sz="2200" dirty="0"/>
              <a:t> the DRC </a:t>
            </a:r>
            <a:r>
              <a:rPr lang="fr-FR" sz="2200" dirty="0" err="1"/>
              <a:t>was</a:t>
            </a:r>
            <a:r>
              <a:rPr lang="fr-FR" sz="2200" dirty="0"/>
              <a:t> </a:t>
            </a:r>
            <a:r>
              <a:rPr lang="fr-FR" sz="2200" i="1" dirty="0"/>
              <a:t>not</a:t>
            </a:r>
            <a:r>
              <a:rPr lang="fr-FR" sz="2200" dirty="0"/>
              <a:t> to </a:t>
            </a:r>
            <a:r>
              <a:rPr lang="fr-FR" sz="2200" dirty="0" err="1"/>
              <a:t>develop</a:t>
            </a:r>
            <a:r>
              <a:rPr lang="fr-FR" sz="2200" dirty="0"/>
              <a:t> a </a:t>
            </a:r>
            <a:r>
              <a:rPr lang="fr-FR" sz="2200" dirty="0" err="1"/>
              <a:t>robotic</a:t>
            </a:r>
            <a:r>
              <a:rPr lang="fr-FR" sz="2200" dirty="0"/>
              <a:t> </a:t>
            </a:r>
            <a:r>
              <a:rPr lang="fr-FR" sz="2200" dirty="0" err="1"/>
              <a:t>platform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could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immediately</a:t>
            </a:r>
            <a:r>
              <a:rPr lang="fr-FR" sz="2200" dirty="0"/>
              <a:t> </a:t>
            </a:r>
            <a:r>
              <a:rPr lang="fr-FR" sz="2200" dirty="0" err="1"/>
              <a:t>deployed</a:t>
            </a:r>
            <a:r>
              <a:rPr lang="fr-FR" sz="2200" dirty="0"/>
              <a:t> </a:t>
            </a:r>
            <a:r>
              <a:rPr lang="fr-FR" sz="2200" dirty="0" err="1"/>
              <a:t>into</a:t>
            </a:r>
            <a:r>
              <a:rPr lang="fr-FR" sz="2200" dirty="0"/>
              <a:t> </a:t>
            </a:r>
            <a:r>
              <a:rPr lang="fr-FR" sz="2200" dirty="0" err="1"/>
              <a:t>disaster</a:t>
            </a:r>
            <a:r>
              <a:rPr lang="fr-FR" sz="2200" dirty="0"/>
              <a:t> areas and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helpful</a:t>
            </a:r>
            <a:r>
              <a:rPr lang="fr-FR" sz="2200" dirty="0"/>
              <a:t>. </a:t>
            </a:r>
            <a:r>
              <a:rPr lang="fr-FR" sz="2200" dirty="0" err="1" smtClean="0"/>
              <a:t>What</a:t>
            </a:r>
            <a:r>
              <a:rPr lang="fr-FR" sz="2200" dirty="0" smtClean="0"/>
              <a:t> </a:t>
            </a:r>
            <a:r>
              <a:rPr lang="fr-FR" sz="2200" dirty="0"/>
              <a:t>DARPA </a:t>
            </a:r>
            <a:r>
              <a:rPr lang="fr-FR" sz="2200" dirty="0" err="1"/>
              <a:t>is</a:t>
            </a:r>
            <a:r>
              <a:rPr lang="fr-FR" sz="2200" dirty="0"/>
              <a:t> all about </a:t>
            </a:r>
            <a:r>
              <a:rPr lang="fr-FR" sz="2200" dirty="0" smtClean="0"/>
              <a:t>high </a:t>
            </a:r>
            <a:r>
              <a:rPr lang="fr-FR" sz="2200" dirty="0" err="1"/>
              <a:t>reward</a:t>
            </a:r>
            <a:r>
              <a:rPr lang="fr-FR" sz="2200" dirty="0"/>
              <a:t>, long-</a:t>
            </a:r>
            <a:r>
              <a:rPr lang="fr-FR" sz="2200" dirty="0" err="1"/>
              <a:t>term</a:t>
            </a:r>
            <a:r>
              <a:rPr lang="fr-FR" sz="2200" dirty="0"/>
              <a:t> </a:t>
            </a:r>
            <a:r>
              <a:rPr lang="fr-FR" sz="2200" dirty="0" err="1"/>
              <a:t>technological</a:t>
            </a:r>
            <a:r>
              <a:rPr lang="fr-FR" sz="2200" dirty="0"/>
              <a:t> </a:t>
            </a:r>
            <a:r>
              <a:rPr lang="fr-FR" sz="2200" dirty="0" err="1" smtClean="0"/>
              <a:t>pushes</a:t>
            </a:r>
            <a:r>
              <a:rPr lang="fr-FR" sz="2200" dirty="0" smtClean="0"/>
              <a:t>. </a:t>
            </a:r>
            <a:endParaRPr lang="fr-FR" sz="2200" b="1" dirty="0" smtClean="0"/>
          </a:p>
          <a:p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71" y="1325563"/>
            <a:ext cx="4479029" cy="2734372"/>
          </a:xfrm>
          <a:prstGeom prst="rect">
            <a:avLst/>
          </a:prstGeom>
        </p:spPr>
      </p:pic>
      <p:pic>
        <p:nvPicPr>
          <p:cNvPr id="7" name="Imag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93" y="4176096"/>
            <a:ext cx="4407407" cy="25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564835" y="2249694"/>
            <a:ext cx="5415320" cy="28433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IMPACTS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</a:t>
            </a:r>
          </a:p>
          <a:p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0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SUPPLY CHAIN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592" y="1325562"/>
            <a:ext cx="5914312" cy="5239829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§"/>
            </a:pPr>
            <a:r>
              <a:rPr lang="fr-FR" sz="2200" dirty="0"/>
              <a:t>Amazon </a:t>
            </a:r>
            <a:r>
              <a:rPr lang="fr-FR" sz="2200" dirty="0" err="1" smtClean="0"/>
              <a:t>bought</a:t>
            </a:r>
            <a:r>
              <a:rPr lang="fr-FR" sz="2200" dirty="0" smtClean="0"/>
              <a:t> </a:t>
            </a:r>
            <a:r>
              <a:rPr lang="fr-FR" sz="2200" dirty="0"/>
              <a:t>Kiva </a:t>
            </a:r>
            <a:r>
              <a:rPr lang="fr-FR" sz="2200" dirty="0" err="1"/>
              <a:t>systems</a:t>
            </a:r>
            <a:r>
              <a:rPr lang="fr-FR" sz="2200" dirty="0"/>
              <a:t> for an </a:t>
            </a:r>
            <a:r>
              <a:rPr lang="fr-FR" sz="2200" dirty="0" err="1"/>
              <a:t>estimated</a:t>
            </a:r>
            <a:r>
              <a:rPr lang="fr-FR" sz="2200" dirty="0"/>
              <a:t> $775 </a:t>
            </a:r>
            <a:r>
              <a:rPr lang="fr-FR" sz="2200" dirty="0" smtClean="0"/>
              <a:t>million.</a:t>
            </a:r>
          </a:p>
          <a:p>
            <a:pPr fontAlgn="base">
              <a:buFont typeface="Wingdings" charset="2"/>
              <a:buChar char="§"/>
            </a:pPr>
            <a:endParaRPr lang="fr-FR" sz="2200" dirty="0" smtClean="0"/>
          </a:p>
          <a:p>
            <a:pPr fontAlgn="base">
              <a:buFont typeface="Wingdings" charset="2"/>
              <a:buChar char="§"/>
            </a:pPr>
            <a:r>
              <a:rPr lang="fr-FR" sz="2200" dirty="0" smtClean="0"/>
              <a:t> </a:t>
            </a:r>
            <a:r>
              <a:rPr lang="fr-FR" sz="2200" dirty="0" err="1" smtClean="0"/>
              <a:t>They</a:t>
            </a:r>
            <a:r>
              <a:rPr lang="fr-FR" sz="2200" dirty="0" smtClean="0"/>
              <a:t> </a:t>
            </a:r>
            <a:r>
              <a:rPr lang="fr-FR" sz="2200" dirty="0" err="1"/>
              <a:t>implemented</a:t>
            </a:r>
            <a:r>
              <a:rPr lang="fr-FR" sz="2200" dirty="0"/>
              <a:t> the Kiva system </a:t>
            </a:r>
            <a:r>
              <a:rPr lang="fr-FR" sz="2200" dirty="0" err="1"/>
              <a:t>across</a:t>
            </a:r>
            <a:r>
              <a:rPr lang="fr-FR" sz="2200" dirty="0"/>
              <a:t> </a:t>
            </a:r>
            <a:r>
              <a:rPr lang="fr-FR" sz="2200" dirty="0" err="1"/>
              <a:t>several</a:t>
            </a:r>
            <a:r>
              <a:rPr lang="fr-FR" sz="2200" dirty="0"/>
              <a:t> of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warehouses</a:t>
            </a:r>
            <a:r>
              <a:rPr lang="fr-FR" sz="2200" dirty="0"/>
              <a:t>. </a:t>
            </a:r>
            <a:endParaRPr lang="fr-FR" sz="2200" dirty="0" smtClean="0"/>
          </a:p>
          <a:p>
            <a:pPr fontAlgn="base">
              <a:buFont typeface="Wingdings" charset="2"/>
              <a:buChar char="§"/>
            </a:pPr>
            <a:endParaRPr lang="fr-FR" sz="2200" dirty="0" smtClean="0"/>
          </a:p>
          <a:p>
            <a:pPr fontAlgn="base">
              <a:buFont typeface="Wingdings" charset="2"/>
              <a:buChar char="§"/>
            </a:pPr>
            <a:r>
              <a:rPr lang="fr-FR" sz="2200" dirty="0" smtClean="0"/>
              <a:t>The </a:t>
            </a:r>
            <a:r>
              <a:rPr lang="fr-FR" sz="2200" dirty="0"/>
              <a:t>system </a:t>
            </a:r>
            <a:r>
              <a:rPr lang="fr-FR" sz="2200" dirty="0" err="1"/>
              <a:t>consists</a:t>
            </a:r>
            <a:r>
              <a:rPr lang="fr-FR" sz="2200" dirty="0"/>
              <a:t> of robots </a:t>
            </a:r>
            <a:r>
              <a:rPr lang="fr-FR" sz="2200" dirty="0" err="1"/>
              <a:t>moving</a:t>
            </a:r>
            <a:r>
              <a:rPr lang="fr-FR" sz="2200" dirty="0"/>
              <a:t> </a:t>
            </a:r>
            <a:r>
              <a:rPr lang="fr-FR" sz="2200" dirty="0" err="1"/>
              <a:t>stacks</a:t>
            </a:r>
            <a:r>
              <a:rPr lang="fr-FR" sz="2200" dirty="0"/>
              <a:t> or </a:t>
            </a:r>
            <a:r>
              <a:rPr lang="fr-FR" sz="2200" dirty="0" err="1"/>
              <a:t>individual</a:t>
            </a:r>
            <a:r>
              <a:rPr lang="fr-FR" sz="2200" dirty="0"/>
              <a:t> boxes </a:t>
            </a:r>
            <a:r>
              <a:rPr lang="fr-FR" sz="2200" dirty="0" err="1"/>
              <a:t>throughout</a:t>
            </a:r>
            <a:r>
              <a:rPr lang="fr-FR" sz="2200" dirty="0"/>
              <a:t> the </a:t>
            </a:r>
            <a:r>
              <a:rPr lang="fr-FR" sz="2200" dirty="0" err="1"/>
              <a:t>warehouses</a:t>
            </a:r>
            <a:r>
              <a:rPr lang="fr-FR" sz="2200" dirty="0"/>
              <a:t> </a:t>
            </a:r>
            <a:r>
              <a:rPr lang="fr-FR" sz="2200" dirty="0" err="1"/>
              <a:t>without</a:t>
            </a:r>
            <a:r>
              <a:rPr lang="fr-FR" sz="2200" dirty="0"/>
              <a:t> the </a:t>
            </a:r>
            <a:r>
              <a:rPr lang="fr-FR" sz="2200" dirty="0" err="1"/>
              <a:t>need</a:t>
            </a:r>
            <a:r>
              <a:rPr lang="fr-FR" sz="2200" dirty="0"/>
              <a:t> for </a:t>
            </a:r>
            <a:r>
              <a:rPr lang="fr-FR" sz="2200" dirty="0" err="1"/>
              <a:t>human</a:t>
            </a:r>
            <a:r>
              <a:rPr lang="fr-FR" sz="2200" dirty="0"/>
              <a:t> input</a:t>
            </a:r>
            <a:r>
              <a:rPr lang="fr-FR" sz="2200" dirty="0" smtClean="0"/>
              <a:t>.</a:t>
            </a:r>
          </a:p>
          <a:p>
            <a:pPr fontAlgn="base">
              <a:buFont typeface="Wingdings" charset="2"/>
              <a:buChar char="§"/>
            </a:pPr>
            <a:endParaRPr lang="fr-FR" sz="2200" dirty="0"/>
          </a:p>
          <a:p>
            <a:pPr fontAlgn="base">
              <a:buFont typeface="Wingdings" charset="2"/>
              <a:buChar char="§"/>
            </a:pPr>
            <a:r>
              <a:rPr lang="fr-FR" sz="2200" dirty="0"/>
              <a:t>This has </a:t>
            </a:r>
            <a:r>
              <a:rPr lang="fr-FR" sz="2200" dirty="0" err="1"/>
              <a:t>improved</a:t>
            </a:r>
            <a:r>
              <a:rPr lang="fr-FR" sz="2200" dirty="0"/>
              <a:t>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efficiency</a:t>
            </a:r>
            <a:r>
              <a:rPr lang="fr-FR" sz="2200" dirty="0"/>
              <a:t> </a:t>
            </a:r>
            <a:r>
              <a:rPr lang="fr-FR" sz="2200" dirty="0" err="1"/>
              <a:t>considerably</a:t>
            </a:r>
            <a:r>
              <a:rPr lang="fr-FR" sz="2200" dirty="0"/>
              <a:t> as </a:t>
            </a:r>
            <a:r>
              <a:rPr lang="fr-FR" sz="2200" dirty="0" err="1"/>
              <a:t>well</a:t>
            </a:r>
            <a:r>
              <a:rPr lang="fr-FR" sz="2200" dirty="0"/>
              <a:t> as </a:t>
            </a:r>
            <a:r>
              <a:rPr lang="fr-FR" sz="2200" dirty="0" err="1"/>
              <a:t>allowing</a:t>
            </a:r>
            <a:r>
              <a:rPr lang="fr-FR" sz="2200" dirty="0"/>
              <a:t> </a:t>
            </a:r>
            <a:r>
              <a:rPr lang="fr-FR" sz="2200" dirty="0" err="1"/>
              <a:t>them</a:t>
            </a:r>
            <a:r>
              <a:rPr lang="fr-FR" sz="2200" dirty="0"/>
              <a:t> to </a:t>
            </a:r>
            <a:r>
              <a:rPr lang="fr-FR" sz="2200" dirty="0" err="1"/>
              <a:t>become</a:t>
            </a:r>
            <a:r>
              <a:rPr lang="fr-FR" sz="2200" dirty="0"/>
              <a:t> more profitable </a:t>
            </a:r>
            <a:r>
              <a:rPr lang="fr-FR" sz="2200" dirty="0" err="1"/>
              <a:t>whilst</a:t>
            </a:r>
            <a:r>
              <a:rPr lang="fr-FR" sz="2200" dirty="0"/>
              <a:t> </a:t>
            </a:r>
            <a:r>
              <a:rPr lang="fr-FR" sz="2200" dirty="0" err="1"/>
              <a:t>keeping</a:t>
            </a:r>
            <a:r>
              <a:rPr lang="fr-FR" sz="2200" dirty="0"/>
              <a:t>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workforce</a:t>
            </a:r>
            <a:r>
              <a:rPr lang="fr-FR" sz="2200" dirty="0"/>
              <a:t> to a minimum </a:t>
            </a:r>
            <a:r>
              <a:rPr lang="fr-FR" sz="2200" dirty="0" err="1"/>
              <a:t>level</a:t>
            </a:r>
            <a:r>
              <a:rPr lang="fr-FR" sz="2200" dirty="0"/>
              <a:t>.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56" y="1325562"/>
            <a:ext cx="5585666" cy="34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IMPACT ON SUPPLY CHAIN 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70688" y="1325563"/>
            <a:ext cx="6047232" cy="500208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dirty="0"/>
              <a:t>For a four-item </a:t>
            </a:r>
            <a:r>
              <a:rPr lang="fr-FR" sz="2200" dirty="0" err="1"/>
              <a:t>order</a:t>
            </a:r>
            <a:r>
              <a:rPr lang="fr-FR" sz="2200" dirty="0"/>
              <a:t>, for instance, the Amazon robot </a:t>
            </a:r>
            <a:r>
              <a:rPr lang="fr-FR" sz="2200" dirty="0" err="1"/>
              <a:t>might</a:t>
            </a:r>
            <a:r>
              <a:rPr lang="fr-FR" sz="2200" dirty="0"/>
              <a:t> have to </a:t>
            </a:r>
            <a:r>
              <a:rPr lang="fr-FR" sz="2200" dirty="0" err="1"/>
              <a:t>bring</a:t>
            </a:r>
            <a:r>
              <a:rPr lang="fr-FR" sz="2200" dirty="0"/>
              <a:t> four </a:t>
            </a:r>
            <a:r>
              <a:rPr lang="fr-FR" sz="2200" dirty="0" err="1"/>
              <a:t>shelves</a:t>
            </a:r>
            <a:r>
              <a:rPr lang="fr-FR" sz="2200" dirty="0"/>
              <a:t> to the shipping station and </a:t>
            </a:r>
            <a:r>
              <a:rPr lang="fr-FR" sz="2200" dirty="0" err="1"/>
              <a:t>then</a:t>
            </a:r>
            <a:r>
              <a:rPr lang="fr-FR" sz="2200" dirty="0"/>
              <a:t> </a:t>
            </a:r>
            <a:r>
              <a:rPr lang="fr-FR" sz="2200" dirty="0" err="1"/>
              <a:t>take</a:t>
            </a:r>
            <a:r>
              <a:rPr lang="fr-FR" sz="2200" dirty="0"/>
              <a:t> </a:t>
            </a:r>
            <a:r>
              <a:rPr lang="fr-FR" sz="2200" dirty="0" err="1"/>
              <a:t>those</a:t>
            </a:r>
            <a:r>
              <a:rPr lang="fr-FR" sz="2200" dirty="0"/>
              <a:t> </a:t>
            </a:r>
            <a:r>
              <a:rPr lang="fr-FR" sz="2200" dirty="0" err="1"/>
              <a:t>shelves</a:t>
            </a:r>
            <a:r>
              <a:rPr lang="fr-FR" sz="2200" dirty="0"/>
              <a:t> back, for a total of </a:t>
            </a:r>
            <a:r>
              <a:rPr lang="fr-FR" sz="2200" dirty="0" err="1"/>
              <a:t>eight</a:t>
            </a:r>
            <a:r>
              <a:rPr lang="fr-FR" sz="2200" dirty="0"/>
              <a:t> </a:t>
            </a:r>
            <a:r>
              <a:rPr lang="fr-FR" sz="2200" dirty="0" smtClean="0"/>
              <a:t>trips.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Toru</a:t>
            </a:r>
            <a:r>
              <a:rPr lang="fr-FR" sz="2200" dirty="0" smtClean="0"/>
              <a:t> </a:t>
            </a:r>
            <a:r>
              <a:rPr lang="fr-FR" sz="2200" dirty="0" err="1"/>
              <a:t>can</a:t>
            </a:r>
            <a:r>
              <a:rPr lang="fr-FR" sz="2200" dirty="0"/>
              <a:t> go to </a:t>
            </a:r>
            <a:r>
              <a:rPr lang="fr-FR" sz="2200" dirty="0" err="1"/>
              <a:t>each</a:t>
            </a:r>
            <a:r>
              <a:rPr lang="fr-FR" sz="2200" dirty="0"/>
              <a:t> of the four </a:t>
            </a:r>
            <a:r>
              <a:rPr lang="fr-FR" sz="2200" dirty="0" err="1"/>
              <a:t>shelves</a:t>
            </a:r>
            <a:r>
              <a:rPr lang="fr-FR" sz="2200" dirty="0"/>
              <a:t> one </a:t>
            </a:r>
            <a:r>
              <a:rPr lang="fr-FR" sz="2200" dirty="0" err="1"/>
              <a:t>after</a:t>
            </a:r>
            <a:r>
              <a:rPr lang="fr-FR" sz="2200" dirty="0"/>
              <a:t> the </a:t>
            </a:r>
            <a:r>
              <a:rPr lang="fr-FR" sz="2200" dirty="0" err="1"/>
              <a:t>other</a:t>
            </a:r>
            <a:r>
              <a:rPr lang="fr-FR" sz="2200" dirty="0"/>
              <a:t> and </a:t>
            </a:r>
            <a:r>
              <a:rPr lang="fr-FR" sz="2200" dirty="0" err="1"/>
              <a:t>deliver</a:t>
            </a:r>
            <a:r>
              <a:rPr lang="fr-FR" sz="2200" dirty="0"/>
              <a:t> </a:t>
            </a:r>
            <a:r>
              <a:rPr lang="fr-FR" sz="2200" dirty="0" err="1"/>
              <a:t>them</a:t>
            </a:r>
            <a:r>
              <a:rPr lang="fr-FR" sz="2200" dirty="0"/>
              <a:t> all to the shipping station in one trip. And </a:t>
            </a:r>
            <a:r>
              <a:rPr lang="fr-FR" sz="2200" dirty="0" err="1"/>
              <a:t>there</a:t>
            </a:r>
            <a:r>
              <a:rPr lang="fr-FR" sz="2200" dirty="0"/>
              <a:t> are no </a:t>
            </a:r>
            <a:r>
              <a:rPr lang="fr-FR" sz="2200" dirty="0" err="1"/>
              <a:t>shelves</a:t>
            </a:r>
            <a:r>
              <a:rPr lang="fr-FR" sz="2200" dirty="0"/>
              <a:t> to return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/>
              <a:t>Toru</a:t>
            </a:r>
            <a:r>
              <a:rPr lang="fr-FR" sz="2200" dirty="0"/>
              <a:t> Cube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used</a:t>
            </a:r>
            <a:r>
              <a:rPr lang="fr-FR" sz="2200" dirty="0"/>
              <a:t> for </a:t>
            </a:r>
            <a:r>
              <a:rPr lang="fr-FR" sz="2200" dirty="0" err="1"/>
              <a:t>gripping</a:t>
            </a:r>
            <a:r>
              <a:rPr lang="fr-FR" sz="2200" dirty="0"/>
              <a:t> single </a:t>
            </a:r>
            <a:r>
              <a:rPr lang="fr-FR" sz="2200" dirty="0" err="1"/>
              <a:t>rectangular</a:t>
            </a:r>
            <a:r>
              <a:rPr lang="fr-FR" sz="2200" dirty="0"/>
              <a:t> </a:t>
            </a:r>
            <a:r>
              <a:rPr lang="fr-FR" sz="2200" dirty="0" err="1"/>
              <a:t>objects</a:t>
            </a:r>
            <a:r>
              <a:rPr lang="fr-FR" sz="2200" dirty="0"/>
              <a:t>. </a:t>
            </a:r>
            <a:r>
              <a:rPr lang="fr-FR" sz="2200" dirty="0" err="1" smtClean="0"/>
              <a:t>Toru</a:t>
            </a:r>
            <a:r>
              <a:rPr lang="fr-FR" sz="2200" dirty="0" smtClean="0"/>
              <a:t> </a:t>
            </a:r>
            <a:r>
              <a:rPr lang="fr-FR" sz="2200" dirty="0"/>
              <a:t>Box </a:t>
            </a:r>
            <a:r>
              <a:rPr lang="fr-FR" sz="2200" dirty="0" err="1"/>
              <a:t>is</a:t>
            </a:r>
            <a:r>
              <a:rPr lang="fr-FR" sz="2200" dirty="0"/>
              <a:t> best for </a:t>
            </a:r>
            <a:r>
              <a:rPr lang="fr-FR" sz="2200" dirty="0" err="1"/>
              <a:t>gripping</a:t>
            </a:r>
            <a:r>
              <a:rPr lang="fr-FR" sz="2200" dirty="0"/>
              <a:t> </a:t>
            </a:r>
            <a:r>
              <a:rPr lang="fr-FR" sz="2200" dirty="0" err="1"/>
              <a:t>standardized</a:t>
            </a:r>
            <a:r>
              <a:rPr lang="fr-FR" sz="2200" dirty="0"/>
              <a:t> containers, boxes, or </a:t>
            </a:r>
            <a:r>
              <a:rPr lang="fr-FR" sz="2200" dirty="0" err="1"/>
              <a:t>trays</a:t>
            </a:r>
            <a:r>
              <a:rPr lang="fr-FR" sz="2200" dirty="0"/>
              <a:t>. </a:t>
            </a:r>
            <a:r>
              <a:rPr lang="fr-FR" sz="2200" dirty="0" err="1" smtClean="0"/>
              <a:t>Toru</a:t>
            </a:r>
            <a:r>
              <a:rPr lang="fr-FR" sz="2200" dirty="0" smtClean="0"/>
              <a:t> </a:t>
            </a:r>
            <a:r>
              <a:rPr lang="fr-FR" sz="2200" dirty="0"/>
              <a:t>Flex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used</a:t>
            </a:r>
            <a:r>
              <a:rPr lang="fr-FR" sz="2200" dirty="0"/>
              <a:t> to </a:t>
            </a:r>
            <a:r>
              <a:rPr lang="fr-FR" sz="2200" dirty="0" err="1"/>
              <a:t>pick</a:t>
            </a:r>
            <a:r>
              <a:rPr lang="fr-FR" sz="2200" dirty="0"/>
              <a:t> up </a:t>
            </a:r>
            <a:r>
              <a:rPr lang="fr-FR" sz="2200" dirty="0" err="1"/>
              <a:t>irregular</a:t>
            </a:r>
            <a:r>
              <a:rPr lang="fr-FR" sz="2200" dirty="0"/>
              <a:t> </a:t>
            </a:r>
            <a:r>
              <a:rPr lang="fr-FR" sz="2200" dirty="0" err="1"/>
              <a:t>shapes</a:t>
            </a:r>
            <a:r>
              <a:rPr lang="fr-FR" sz="2200" dirty="0"/>
              <a:t>, </a:t>
            </a:r>
            <a:r>
              <a:rPr lang="fr-FR" sz="2200" dirty="0" err="1"/>
              <a:t>such</a:t>
            </a:r>
            <a:r>
              <a:rPr lang="fr-FR" sz="2200" dirty="0"/>
              <a:t> as an </a:t>
            </a:r>
            <a:r>
              <a:rPr lang="fr-FR" sz="2200" dirty="0" err="1"/>
              <a:t>individual</a:t>
            </a:r>
            <a:r>
              <a:rPr lang="fr-FR" sz="2200" dirty="0"/>
              <a:t> teddy </a:t>
            </a:r>
            <a:r>
              <a:rPr lang="fr-FR" sz="2200" dirty="0" err="1"/>
              <a:t>bear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a box of </a:t>
            </a:r>
            <a:r>
              <a:rPr lang="fr-FR" sz="2200" dirty="0" err="1"/>
              <a:t>bears</a:t>
            </a:r>
            <a:r>
              <a:rPr lang="fr-FR" sz="2200" dirty="0"/>
              <a:t>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88" y="776595"/>
            <a:ext cx="4830752" cy="2451247"/>
          </a:xfrm>
          <a:prstGeom prst="rect">
            <a:avLst/>
          </a:prstGeom>
        </p:spPr>
      </p:pic>
      <p:pic>
        <p:nvPicPr>
          <p:cNvPr id="7" name="Imag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8" y="3501231"/>
            <a:ext cx="483075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SUPPLY CHAIN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21" y="1547330"/>
            <a:ext cx="6158948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200" dirty="0"/>
              <a:t>U</a:t>
            </a:r>
            <a:r>
              <a:rPr lang="fr-FR" sz="2200" dirty="0" smtClean="0"/>
              <a:t>se </a:t>
            </a:r>
            <a:r>
              <a:rPr lang="fr-FR" sz="2200" dirty="0"/>
              <a:t>of drones or </a:t>
            </a:r>
            <a:r>
              <a:rPr lang="fr-FR" sz="2200" dirty="0" err="1"/>
              <a:t>automated</a:t>
            </a:r>
            <a:r>
              <a:rPr lang="fr-FR" sz="2200" dirty="0"/>
              <a:t> </a:t>
            </a:r>
            <a:r>
              <a:rPr lang="fr-FR" sz="2200" dirty="0" smtClean="0"/>
              <a:t>trucks </a:t>
            </a:r>
            <a:r>
              <a:rPr lang="fr-FR" sz="2200" dirty="0" err="1"/>
              <a:t>may</a:t>
            </a:r>
            <a:r>
              <a:rPr lang="fr-FR" sz="2200" dirty="0"/>
              <a:t> </a:t>
            </a:r>
            <a:r>
              <a:rPr lang="fr-FR" sz="2200" dirty="0" err="1"/>
              <a:t>well</a:t>
            </a:r>
            <a:r>
              <a:rPr lang="fr-FR" sz="2200" dirty="0"/>
              <a:t> </a:t>
            </a:r>
            <a:r>
              <a:rPr lang="fr-FR" sz="2200" dirty="0" err="1"/>
              <a:t>revolutionize</a:t>
            </a:r>
            <a:r>
              <a:rPr lang="fr-FR" sz="2200" dirty="0"/>
              <a:t> the </a:t>
            </a:r>
            <a:r>
              <a:rPr lang="fr-FR" sz="2200" dirty="0" err="1"/>
              <a:t>way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goods</a:t>
            </a:r>
            <a:r>
              <a:rPr lang="fr-FR" sz="2200" dirty="0"/>
              <a:t> are </a:t>
            </a:r>
            <a:r>
              <a:rPr lang="fr-FR" sz="2200" dirty="0" err="1"/>
              <a:t>transported</a:t>
            </a:r>
            <a:r>
              <a:rPr lang="fr-FR" sz="2200" dirty="0"/>
              <a:t> once </a:t>
            </a:r>
            <a:r>
              <a:rPr lang="fr-FR" sz="2200" dirty="0" err="1"/>
              <a:t>they</a:t>
            </a:r>
            <a:r>
              <a:rPr lang="fr-FR" sz="2200" dirty="0"/>
              <a:t> </a:t>
            </a:r>
            <a:r>
              <a:rPr lang="fr-FR" sz="2200" dirty="0" err="1"/>
              <a:t>leave</a:t>
            </a:r>
            <a:r>
              <a:rPr lang="fr-FR" sz="2200" dirty="0"/>
              <a:t> the </a:t>
            </a:r>
            <a:r>
              <a:rPr lang="fr-FR" sz="2200" dirty="0" err="1"/>
              <a:t>warehouse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Amazon Prime Air </a:t>
            </a:r>
            <a:r>
              <a:rPr lang="fr-FR" sz="2200" dirty="0" err="1" smtClean="0"/>
              <a:t>is</a:t>
            </a:r>
            <a:r>
              <a:rPr lang="fr-FR" sz="2200" dirty="0" smtClean="0"/>
              <a:t> </a:t>
            </a:r>
            <a:r>
              <a:rPr lang="fr-FR" sz="2200" dirty="0"/>
              <a:t>a future </a:t>
            </a:r>
            <a:r>
              <a:rPr lang="fr-FR" sz="2200" dirty="0" err="1"/>
              <a:t>delivery</a:t>
            </a:r>
            <a:r>
              <a:rPr lang="fr-FR" sz="2200" dirty="0"/>
              <a:t> system </a:t>
            </a:r>
            <a:r>
              <a:rPr lang="fr-FR" sz="2200" dirty="0" err="1"/>
              <a:t>from</a:t>
            </a:r>
            <a:r>
              <a:rPr lang="fr-FR" sz="2200" dirty="0"/>
              <a:t> Amazon </a:t>
            </a:r>
            <a:r>
              <a:rPr lang="fr-FR" sz="2200" dirty="0" err="1"/>
              <a:t>designed</a:t>
            </a:r>
            <a:r>
              <a:rPr lang="fr-FR" sz="2200" dirty="0"/>
              <a:t> to </a:t>
            </a:r>
            <a:r>
              <a:rPr lang="fr-FR" sz="2200" dirty="0" err="1"/>
              <a:t>safely</a:t>
            </a:r>
            <a:r>
              <a:rPr lang="fr-FR" sz="2200" dirty="0"/>
              <a:t> </a:t>
            </a:r>
            <a:r>
              <a:rPr lang="fr-FR" sz="2200" dirty="0" err="1"/>
              <a:t>get</a:t>
            </a:r>
            <a:r>
              <a:rPr lang="fr-FR" sz="2200" dirty="0"/>
              <a:t> packages to </a:t>
            </a:r>
            <a:r>
              <a:rPr lang="fr-FR" sz="2200" dirty="0" err="1"/>
              <a:t>customers</a:t>
            </a:r>
            <a:r>
              <a:rPr lang="fr-FR" sz="2200" dirty="0"/>
              <a:t> in 30 minutes or </a:t>
            </a:r>
            <a:r>
              <a:rPr lang="fr-FR" sz="2200" dirty="0" err="1"/>
              <a:t>less</a:t>
            </a:r>
            <a:r>
              <a:rPr lang="fr-FR" sz="2200" dirty="0"/>
              <a:t> </a:t>
            </a:r>
            <a:r>
              <a:rPr lang="fr-FR" sz="2200" dirty="0" err="1"/>
              <a:t>using</a:t>
            </a:r>
            <a:r>
              <a:rPr lang="fr-FR" sz="2200" dirty="0"/>
              <a:t> </a:t>
            </a:r>
            <a:r>
              <a:rPr lang="fr-FR" sz="2200" dirty="0" err="1"/>
              <a:t>small</a:t>
            </a:r>
            <a:r>
              <a:rPr lang="fr-FR" sz="2200" dirty="0"/>
              <a:t> </a:t>
            </a:r>
            <a:r>
              <a:rPr lang="fr-FR" sz="2200" dirty="0" err="1"/>
              <a:t>unmanned</a:t>
            </a:r>
            <a:r>
              <a:rPr lang="fr-FR" sz="2200" dirty="0"/>
              <a:t> </a:t>
            </a:r>
            <a:r>
              <a:rPr lang="fr-FR" sz="2200" dirty="0" err="1"/>
              <a:t>aerial</a:t>
            </a:r>
            <a:r>
              <a:rPr lang="fr-FR" sz="2200" dirty="0"/>
              <a:t> </a:t>
            </a:r>
            <a:r>
              <a:rPr lang="fr-FR" sz="2200" dirty="0" err="1"/>
              <a:t>vehicles</a:t>
            </a:r>
            <a:r>
              <a:rPr lang="fr-FR" sz="2200" dirty="0"/>
              <a:t>, </a:t>
            </a:r>
            <a:r>
              <a:rPr lang="fr-FR" sz="2200" dirty="0" err="1"/>
              <a:t>also</a:t>
            </a:r>
            <a:r>
              <a:rPr lang="fr-FR" sz="2200" dirty="0"/>
              <a:t> </a:t>
            </a:r>
            <a:r>
              <a:rPr lang="fr-FR" sz="2200" dirty="0" err="1"/>
              <a:t>called</a:t>
            </a:r>
            <a:r>
              <a:rPr lang="fr-FR" sz="2200" dirty="0"/>
              <a:t> drones.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Prime </a:t>
            </a:r>
            <a:r>
              <a:rPr lang="fr-FR" sz="2200" dirty="0"/>
              <a:t>Air has </a:t>
            </a:r>
            <a:r>
              <a:rPr lang="fr-FR" sz="2200" dirty="0" err="1"/>
              <a:t>great</a:t>
            </a:r>
            <a:r>
              <a:rPr lang="fr-FR" sz="2200" dirty="0"/>
              <a:t> </a:t>
            </a:r>
            <a:r>
              <a:rPr lang="fr-FR" sz="2200" dirty="0" err="1"/>
              <a:t>potential</a:t>
            </a:r>
            <a:r>
              <a:rPr lang="fr-FR" sz="2200" dirty="0"/>
              <a:t> to </a:t>
            </a:r>
            <a:r>
              <a:rPr lang="fr-FR" sz="2200" dirty="0" err="1"/>
              <a:t>enhance</a:t>
            </a:r>
            <a:r>
              <a:rPr lang="fr-FR" sz="2200" dirty="0"/>
              <a:t> the services </a:t>
            </a:r>
            <a:r>
              <a:rPr lang="fr-FR" sz="2200" dirty="0" err="1" smtClean="0"/>
              <a:t>increasing</a:t>
            </a:r>
            <a:r>
              <a:rPr lang="fr-FR" sz="2200" dirty="0" smtClean="0"/>
              <a:t> </a:t>
            </a:r>
            <a:r>
              <a:rPr lang="fr-FR" sz="2200" dirty="0"/>
              <a:t>the </a:t>
            </a:r>
            <a:r>
              <a:rPr lang="fr-FR" sz="2200" dirty="0" err="1"/>
              <a:t>overall</a:t>
            </a:r>
            <a:r>
              <a:rPr lang="fr-FR" sz="2200" dirty="0"/>
              <a:t> </a:t>
            </a:r>
            <a:r>
              <a:rPr lang="fr-FR" sz="2200" dirty="0" err="1"/>
              <a:t>safety</a:t>
            </a:r>
            <a:r>
              <a:rPr lang="fr-FR" sz="2200" dirty="0"/>
              <a:t> and </a:t>
            </a:r>
            <a:r>
              <a:rPr lang="fr-FR" sz="2200" dirty="0" err="1"/>
              <a:t>efficiency</a:t>
            </a:r>
            <a:r>
              <a:rPr lang="fr-FR" sz="2200" dirty="0"/>
              <a:t> of the transportation system.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1" y="1547330"/>
            <a:ext cx="5398882" cy="33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R2D2 </a:t>
            </a:r>
            <a:endParaRPr lang="fr-FR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1" y="1063097"/>
            <a:ext cx="7422846" cy="4598223"/>
          </a:xfrm>
        </p:spPr>
      </p:pic>
    </p:spTree>
    <p:extLst>
      <p:ext uri="{BB962C8B-B14F-4D97-AF65-F5344CB8AC3E}">
        <p14:creationId xmlns:p14="http://schemas.microsoft.com/office/powerpoint/2010/main" val="11249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SERVICES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512" y="2298667"/>
            <a:ext cx="5900505" cy="382821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512" y="1325563"/>
            <a:ext cx="5868425" cy="87975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81875" y="1325563"/>
            <a:ext cx="49759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charset="2"/>
              <a:buChar char="§"/>
            </a:pPr>
            <a:r>
              <a:rPr lang="fr-FR" dirty="0"/>
              <a:t>The first </a:t>
            </a:r>
            <a:r>
              <a:rPr lang="fr-FR" dirty="0" err="1"/>
              <a:t>recipient</a:t>
            </a:r>
            <a:r>
              <a:rPr lang="fr-FR" dirty="0"/>
              <a:t> of a robot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local Greenwich </a:t>
            </a:r>
            <a:r>
              <a:rPr lang="fr-FR" dirty="0" err="1"/>
              <a:t>resident</a:t>
            </a:r>
            <a:r>
              <a:rPr lang="fr-FR" dirty="0"/>
              <a:t> </a:t>
            </a:r>
            <a:r>
              <a:rPr lang="fr-FR" dirty="0" smtClean="0"/>
              <a:t>Simone.</a:t>
            </a:r>
          </a:p>
          <a:p>
            <a:pPr marL="285750" indent="-285750" fontAlgn="base">
              <a:buFont typeface="Wingdings" charset="2"/>
              <a:buChar char="§"/>
            </a:pPr>
            <a:r>
              <a:rPr lang="fr-FR" dirty="0" err="1" smtClean="0"/>
              <a:t>Rather</a:t>
            </a:r>
            <a:r>
              <a:rPr lang="fr-FR" dirty="0" smtClean="0"/>
              <a:t> </a:t>
            </a:r>
            <a:r>
              <a:rPr lang="fr-FR" dirty="0" err="1"/>
              <a:t>than</a:t>
            </a:r>
            <a:r>
              <a:rPr lang="fr-FR" dirty="0"/>
              <a:t> a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delivered</a:t>
            </a:r>
            <a:r>
              <a:rPr lang="fr-FR" dirty="0"/>
              <a:t> by a </a:t>
            </a:r>
            <a:r>
              <a:rPr lang="fr-FR" dirty="0" err="1"/>
              <a:t>courier</a:t>
            </a:r>
            <a:r>
              <a:rPr lang="fr-FR" dirty="0"/>
              <a:t> on a </a:t>
            </a:r>
            <a:r>
              <a:rPr lang="fr-FR" dirty="0" err="1"/>
              <a:t>motorbike</a:t>
            </a:r>
            <a:r>
              <a:rPr lang="fr-FR" dirty="0"/>
              <a:t>, the </a:t>
            </a:r>
            <a:r>
              <a:rPr lang="fr-FR" dirty="0" err="1"/>
              <a:t>food</a:t>
            </a:r>
            <a:r>
              <a:rPr lang="fr-FR" dirty="0"/>
              <a:t> </a:t>
            </a:r>
            <a:r>
              <a:rPr lang="fr-FR" dirty="0" err="1"/>
              <a:t>turned</a:t>
            </a:r>
            <a:r>
              <a:rPr lang="fr-FR" dirty="0"/>
              <a:t> up on </a:t>
            </a:r>
            <a:r>
              <a:rPr lang="fr-FR" dirty="0" err="1"/>
              <a:t>her</a:t>
            </a:r>
            <a:r>
              <a:rPr lang="fr-FR" dirty="0"/>
              <a:t> </a:t>
            </a:r>
            <a:r>
              <a:rPr lang="fr-FR" dirty="0" err="1"/>
              <a:t>doorstep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one of the six-</a:t>
            </a:r>
            <a:r>
              <a:rPr lang="fr-FR" dirty="0" err="1"/>
              <a:t>wheeled</a:t>
            </a:r>
            <a:r>
              <a:rPr lang="fr-FR" dirty="0"/>
              <a:t> pavement </a:t>
            </a:r>
            <a:r>
              <a:rPr lang="fr-FR" dirty="0" err="1"/>
              <a:t>droids</a:t>
            </a:r>
            <a:r>
              <a:rPr lang="fr-FR" dirty="0" smtClean="0"/>
              <a:t>.</a:t>
            </a:r>
          </a:p>
          <a:p>
            <a:pPr marL="285750" indent="-285750" fontAlgn="base">
              <a:buFont typeface="Wingdings" charset="2"/>
              <a:buChar char="§"/>
            </a:pPr>
            <a:r>
              <a:rPr lang="fr-FR" dirty="0" smtClean="0"/>
              <a:t>"</a:t>
            </a:r>
            <a:r>
              <a:rPr lang="fr-FR" dirty="0"/>
              <a:t>I </a:t>
            </a:r>
            <a:r>
              <a:rPr lang="fr-FR" dirty="0" err="1"/>
              <a:t>couldn't</a:t>
            </a:r>
            <a:r>
              <a:rPr lang="fr-FR" dirty="0"/>
              <a:t> </a:t>
            </a:r>
            <a:r>
              <a:rPr lang="fr-FR" dirty="0" err="1"/>
              <a:t>believe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eyes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I </a:t>
            </a:r>
            <a:r>
              <a:rPr lang="fr-FR" dirty="0" err="1"/>
              <a:t>opened</a:t>
            </a:r>
            <a:r>
              <a:rPr lang="fr-FR" dirty="0"/>
              <a:t> the </a:t>
            </a:r>
            <a:r>
              <a:rPr lang="fr-FR" dirty="0" err="1"/>
              <a:t>door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a robot </a:t>
            </a:r>
            <a:r>
              <a:rPr lang="fr-FR" dirty="0" err="1"/>
              <a:t>waiting</a:t>
            </a:r>
            <a:r>
              <a:rPr lang="fr-FR" dirty="0"/>
              <a:t> to </a:t>
            </a:r>
            <a:r>
              <a:rPr lang="fr-FR" dirty="0" err="1"/>
              <a:t>greet</a:t>
            </a:r>
            <a:r>
              <a:rPr lang="fr-FR" dirty="0"/>
              <a:t> me –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out of a </a:t>
            </a:r>
            <a:r>
              <a:rPr lang="fr-FR" dirty="0" err="1"/>
              <a:t>movie</a:t>
            </a:r>
            <a:r>
              <a:rPr lang="fr-FR" dirty="0"/>
              <a:t>," </a:t>
            </a:r>
            <a:r>
              <a:rPr lang="fr-FR" dirty="0" err="1"/>
              <a:t>said</a:t>
            </a:r>
            <a:r>
              <a:rPr lang="fr-FR" dirty="0"/>
              <a:t> Simone</a:t>
            </a:r>
            <a:r>
              <a:rPr lang="fr-FR" dirty="0" smtClean="0"/>
              <a:t>. </a:t>
            </a:r>
          </a:p>
          <a:p>
            <a:pPr marL="285750" indent="-285750" fontAlgn="base">
              <a:buFont typeface="Wingdings" charset="2"/>
              <a:buChar char="§"/>
            </a:pPr>
            <a:r>
              <a:rPr lang="fr-FR" dirty="0" smtClean="0"/>
              <a:t>"</a:t>
            </a: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incredible</a:t>
            </a:r>
            <a:r>
              <a:rPr lang="fr-FR" dirty="0"/>
              <a:t> to </a:t>
            </a:r>
            <a:r>
              <a:rPr lang="fr-FR" dirty="0" err="1"/>
              <a:t>think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technology</a:t>
            </a:r>
            <a:r>
              <a:rPr lang="fr-FR" dirty="0"/>
              <a:t> and service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. It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efficient and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texted</a:t>
            </a:r>
            <a:r>
              <a:rPr lang="fr-FR" dirty="0"/>
              <a:t> me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pulled</a:t>
            </a:r>
            <a:r>
              <a:rPr lang="fr-FR" dirty="0"/>
              <a:t> up. The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I </a:t>
            </a:r>
            <a:r>
              <a:rPr lang="fr-FR" dirty="0" err="1"/>
              <a:t>wasn't</a:t>
            </a:r>
            <a:r>
              <a:rPr lang="fr-FR" dirty="0"/>
              <a:t> sure of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whether</a:t>
            </a:r>
            <a:r>
              <a:rPr lang="fr-FR" dirty="0"/>
              <a:t> or not to tip</a:t>
            </a:r>
            <a:r>
              <a:rPr lang="fr-FR" dirty="0" smtClean="0"/>
              <a:t>! »</a:t>
            </a:r>
          </a:p>
          <a:p>
            <a:pPr marL="285750" indent="-285750" fontAlgn="base">
              <a:buFont typeface="Wingdings" charset="2"/>
              <a:buChar char="§"/>
            </a:pPr>
            <a:r>
              <a:rPr lang="fr-FR" dirty="0"/>
              <a:t>The robots are </a:t>
            </a:r>
            <a:r>
              <a:rPr lang="fr-FR" dirty="0" err="1"/>
              <a:t>designed</a:t>
            </a:r>
            <a:r>
              <a:rPr lang="fr-FR" dirty="0"/>
              <a:t> and </a:t>
            </a:r>
            <a:r>
              <a:rPr lang="fr-FR" dirty="0" err="1"/>
              <a:t>manufactured</a:t>
            </a:r>
            <a:r>
              <a:rPr lang="fr-FR" dirty="0"/>
              <a:t> by </a:t>
            </a:r>
            <a:r>
              <a:rPr lang="fr-FR" dirty="0" err="1"/>
              <a:t>Starship</a:t>
            </a:r>
            <a:r>
              <a:rPr lang="fr-FR" dirty="0"/>
              <a:t> Technologies, </a:t>
            </a:r>
            <a:r>
              <a:rPr lang="fr-FR" dirty="0" err="1"/>
              <a:t>established</a:t>
            </a:r>
            <a:r>
              <a:rPr lang="fr-FR" dirty="0"/>
              <a:t> in 2014 by the </a:t>
            </a:r>
            <a:r>
              <a:rPr lang="fr-FR" dirty="0" err="1"/>
              <a:t>co-founders</a:t>
            </a:r>
            <a:r>
              <a:rPr lang="fr-FR" dirty="0"/>
              <a:t> of </a:t>
            </a:r>
            <a:r>
              <a:rPr lang="fr-FR" dirty="0" smtClean="0"/>
              <a:t>Skype.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2353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JOBS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6804" y="1626990"/>
            <a:ext cx="6129528" cy="5742432"/>
          </a:xfrm>
        </p:spPr>
        <p:txBody>
          <a:bodyPr>
            <a:normAutofit fontScale="6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3500" dirty="0" err="1"/>
              <a:t>Foxconn</a:t>
            </a:r>
            <a:r>
              <a:rPr lang="fr-FR" sz="3500" dirty="0"/>
              <a:t> </a:t>
            </a:r>
            <a:r>
              <a:rPr lang="fr-FR" sz="3500" dirty="0" err="1"/>
              <a:t>Technology</a:t>
            </a:r>
            <a:r>
              <a:rPr lang="fr-FR" sz="3500" dirty="0"/>
              <a:t> Group, </a:t>
            </a:r>
            <a:r>
              <a:rPr lang="fr-FR" sz="3500" dirty="0" err="1"/>
              <a:t>is</a:t>
            </a:r>
            <a:r>
              <a:rPr lang="fr-FR" sz="3500" dirty="0"/>
              <a:t> the </a:t>
            </a:r>
            <a:r>
              <a:rPr lang="fr-FR" sz="3500" dirty="0" err="1"/>
              <a:t>world's</a:t>
            </a:r>
            <a:r>
              <a:rPr lang="fr-FR" sz="3500" dirty="0"/>
              <a:t> </a:t>
            </a:r>
            <a:r>
              <a:rPr lang="fr-FR" sz="3500" dirty="0" err="1"/>
              <a:t>largest</a:t>
            </a:r>
            <a:r>
              <a:rPr lang="fr-FR" sz="3500" dirty="0"/>
              <a:t> </a:t>
            </a:r>
            <a:r>
              <a:rPr lang="fr-FR" sz="3500" dirty="0" err="1"/>
              <a:t>electronics</a:t>
            </a:r>
            <a:r>
              <a:rPr lang="fr-FR" sz="3500" dirty="0"/>
              <a:t> </a:t>
            </a:r>
            <a:r>
              <a:rPr lang="fr-FR" sz="3500" dirty="0" err="1"/>
              <a:t>contractor</a:t>
            </a:r>
            <a:r>
              <a:rPr lang="fr-FR" sz="3500" dirty="0"/>
              <a:t> manufacturer, </a:t>
            </a:r>
            <a:r>
              <a:rPr lang="fr-FR" sz="3500" dirty="0" err="1"/>
              <a:t>making</a:t>
            </a:r>
            <a:r>
              <a:rPr lang="fr-FR" sz="3500" dirty="0"/>
              <a:t> </a:t>
            </a:r>
            <a:r>
              <a:rPr lang="fr-FR" sz="3500" dirty="0" err="1"/>
              <a:t>products</a:t>
            </a:r>
            <a:r>
              <a:rPr lang="fr-FR" sz="3500" dirty="0"/>
              <a:t> </a:t>
            </a:r>
            <a:r>
              <a:rPr lang="fr-FR" sz="3500" dirty="0" err="1"/>
              <a:t>such</a:t>
            </a:r>
            <a:r>
              <a:rPr lang="fr-FR" sz="3500" dirty="0"/>
              <a:t> as the iPhone and iPad. </a:t>
            </a:r>
            <a:endParaRPr lang="fr-FR" sz="3500" dirty="0" smtClean="0"/>
          </a:p>
          <a:p>
            <a:pPr>
              <a:buFont typeface="Wingdings" charset="2"/>
              <a:buChar char="§"/>
            </a:pPr>
            <a:endParaRPr lang="fr-FR" sz="3500" dirty="0" smtClean="0"/>
          </a:p>
          <a:p>
            <a:pPr>
              <a:buFont typeface="Wingdings" charset="2"/>
              <a:buChar char="§"/>
            </a:pPr>
            <a:r>
              <a:rPr lang="fr-FR" sz="3500" dirty="0"/>
              <a:t>I</a:t>
            </a:r>
            <a:r>
              <a:rPr lang="fr-FR" sz="3500" dirty="0" smtClean="0"/>
              <a:t>t </a:t>
            </a:r>
            <a:r>
              <a:rPr lang="fr-FR" sz="3500" dirty="0" err="1"/>
              <a:t>employs</a:t>
            </a:r>
            <a:r>
              <a:rPr lang="fr-FR" sz="3500" dirty="0"/>
              <a:t> more </a:t>
            </a:r>
            <a:r>
              <a:rPr lang="fr-FR" sz="3500" dirty="0" err="1"/>
              <a:t>than</a:t>
            </a:r>
            <a:r>
              <a:rPr lang="fr-FR" sz="3500" dirty="0"/>
              <a:t> 1 million </a:t>
            </a:r>
            <a:r>
              <a:rPr lang="fr-FR" sz="3500" dirty="0" err="1"/>
              <a:t>workers</a:t>
            </a:r>
            <a:r>
              <a:rPr lang="fr-FR" sz="3500" dirty="0"/>
              <a:t>, </a:t>
            </a:r>
            <a:r>
              <a:rPr lang="fr-FR" sz="3500" dirty="0" err="1"/>
              <a:t>mostly</a:t>
            </a:r>
            <a:r>
              <a:rPr lang="fr-FR" sz="3500" dirty="0"/>
              <a:t> in </a:t>
            </a:r>
            <a:r>
              <a:rPr lang="fr-FR" sz="3500" dirty="0" err="1"/>
              <a:t>its</a:t>
            </a:r>
            <a:r>
              <a:rPr lang="fr-FR" sz="3500" dirty="0"/>
              <a:t> </a:t>
            </a:r>
            <a:r>
              <a:rPr lang="fr-FR" sz="3500" dirty="0" err="1"/>
              <a:t>factories</a:t>
            </a:r>
            <a:r>
              <a:rPr lang="fr-FR" sz="3500" dirty="0"/>
              <a:t> in China, but has been </a:t>
            </a:r>
            <a:r>
              <a:rPr lang="fr-FR" sz="3500" dirty="0" err="1"/>
              <a:t>moving</a:t>
            </a:r>
            <a:r>
              <a:rPr lang="fr-FR" sz="3500" dirty="0"/>
              <a:t> </a:t>
            </a:r>
            <a:r>
              <a:rPr lang="fr-FR" sz="3500" dirty="0" err="1"/>
              <a:t>toward</a:t>
            </a:r>
            <a:r>
              <a:rPr lang="fr-FR" sz="3500" dirty="0"/>
              <a:t> automation – </a:t>
            </a:r>
            <a:r>
              <a:rPr lang="fr-FR" sz="3500" dirty="0" err="1"/>
              <a:t>replacing</a:t>
            </a:r>
            <a:r>
              <a:rPr lang="fr-FR" sz="3500" dirty="0"/>
              <a:t> </a:t>
            </a:r>
            <a:r>
              <a:rPr lang="fr-FR" sz="3500" dirty="0" err="1"/>
              <a:t>workers</a:t>
            </a:r>
            <a:r>
              <a:rPr lang="fr-FR" sz="3500" dirty="0"/>
              <a:t> </a:t>
            </a:r>
            <a:r>
              <a:rPr lang="fr-FR" sz="3500" dirty="0" err="1"/>
              <a:t>with</a:t>
            </a:r>
            <a:r>
              <a:rPr lang="fr-FR" sz="3500" dirty="0"/>
              <a:t> robots</a:t>
            </a:r>
            <a:r>
              <a:rPr lang="fr-FR" sz="35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3500" dirty="0" smtClean="0"/>
          </a:p>
          <a:p>
            <a:pPr>
              <a:buFont typeface="Wingdings" charset="2"/>
              <a:buChar char="§"/>
            </a:pPr>
            <a:r>
              <a:rPr lang="fr-FR" sz="3500" dirty="0" err="1" smtClean="0"/>
              <a:t>Smaller</a:t>
            </a:r>
            <a:r>
              <a:rPr lang="fr-FR" sz="3500" dirty="0" smtClean="0"/>
              <a:t> </a:t>
            </a:r>
            <a:r>
              <a:rPr lang="fr-FR" sz="3500" dirty="0" err="1"/>
              <a:t>Chinese</a:t>
            </a:r>
            <a:r>
              <a:rPr lang="fr-FR" sz="3500" dirty="0"/>
              <a:t> </a:t>
            </a:r>
            <a:r>
              <a:rPr lang="fr-FR" sz="3500" dirty="0" err="1"/>
              <a:t>factories</a:t>
            </a:r>
            <a:r>
              <a:rPr lang="fr-FR" sz="3500" dirty="0"/>
              <a:t> </a:t>
            </a:r>
            <a:r>
              <a:rPr lang="fr-FR" sz="3500" dirty="0" err="1"/>
              <a:t>can’t</a:t>
            </a:r>
            <a:r>
              <a:rPr lang="fr-FR" sz="3500" dirty="0"/>
              <a:t> </a:t>
            </a:r>
            <a:r>
              <a:rPr lang="fr-FR" sz="3500" dirty="0" err="1"/>
              <a:t>afford</a:t>
            </a:r>
            <a:r>
              <a:rPr lang="fr-FR" sz="3500" dirty="0"/>
              <a:t> to </a:t>
            </a:r>
            <a:r>
              <a:rPr lang="fr-FR" sz="3500" dirty="0" err="1"/>
              <a:t>invest</a:t>
            </a:r>
            <a:r>
              <a:rPr lang="fr-FR" sz="3500" dirty="0"/>
              <a:t> in </a:t>
            </a:r>
            <a:r>
              <a:rPr lang="fr-FR" sz="3500" dirty="0" err="1"/>
              <a:t>robotics</a:t>
            </a:r>
            <a:r>
              <a:rPr lang="fr-FR" sz="3500" dirty="0"/>
              <a:t>, and </a:t>
            </a:r>
            <a:r>
              <a:rPr lang="fr-FR" sz="3500" dirty="0" err="1"/>
              <a:t>factory</a:t>
            </a:r>
            <a:r>
              <a:rPr lang="fr-FR" sz="3500" dirty="0"/>
              <a:t> </a:t>
            </a:r>
            <a:r>
              <a:rPr lang="fr-FR" sz="3500" dirty="0" err="1"/>
              <a:t>wages</a:t>
            </a:r>
            <a:r>
              <a:rPr lang="fr-FR" sz="3500" dirty="0"/>
              <a:t> are </a:t>
            </a:r>
            <a:r>
              <a:rPr lang="fr-FR" sz="3500" dirty="0" err="1"/>
              <a:t>still</a:t>
            </a:r>
            <a:r>
              <a:rPr lang="fr-FR" sz="3500" dirty="0"/>
              <a:t> </a:t>
            </a:r>
            <a:r>
              <a:rPr lang="fr-FR" sz="3500" dirty="0" err="1"/>
              <a:t>relatively</a:t>
            </a:r>
            <a:r>
              <a:rPr lang="fr-FR" sz="3500" dirty="0"/>
              <a:t> </a:t>
            </a:r>
            <a:r>
              <a:rPr lang="fr-FR" sz="3500" dirty="0" err="1" smtClean="0"/>
              <a:t>low</a:t>
            </a:r>
            <a:r>
              <a:rPr lang="fr-FR" sz="3500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sz="3500" dirty="0"/>
          </a:p>
          <a:p>
            <a:pPr>
              <a:buFont typeface="Wingdings" charset="2"/>
              <a:buChar char="§"/>
            </a:pPr>
            <a:r>
              <a:rPr lang="fr-FR" sz="3500" dirty="0" smtClean="0"/>
              <a:t>Robots </a:t>
            </a:r>
            <a:r>
              <a:rPr lang="fr-FR" sz="3500" dirty="0"/>
              <a:t>and automation are </a:t>
            </a:r>
            <a:r>
              <a:rPr lang="fr-FR" sz="3500" dirty="0" err="1"/>
              <a:t>taking</a:t>
            </a:r>
            <a:r>
              <a:rPr lang="fr-FR" sz="3500" dirty="0"/>
              <a:t> </a:t>
            </a:r>
            <a:r>
              <a:rPr lang="fr-FR" sz="3500" dirty="0" err="1"/>
              <a:t>away</a:t>
            </a:r>
            <a:r>
              <a:rPr lang="fr-FR" sz="3500" dirty="0"/>
              <a:t> </a:t>
            </a:r>
            <a:r>
              <a:rPr lang="fr-FR" sz="3500" dirty="0" err="1"/>
              <a:t>entire</a:t>
            </a:r>
            <a:r>
              <a:rPr lang="fr-FR" sz="3500" dirty="0"/>
              <a:t> </a:t>
            </a:r>
            <a:r>
              <a:rPr lang="fr-FR" sz="3500" dirty="0" err="1"/>
              <a:t>categories</a:t>
            </a:r>
            <a:r>
              <a:rPr lang="fr-FR" sz="3500" dirty="0"/>
              <a:t> of </a:t>
            </a:r>
            <a:r>
              <a:rPr lang="fr-FR" sz="3500" dirty="0" smtClean="0"/>
              <a:t>jobs, but </a:t>
            </a:r>
            <a:r>
              <a:rPr lang="fr-FR" sz="3500" dirty="0" err="1"/>
              <a:t>it</a:t>
            </a:r>
            <a:r>
              <a:rPr lang="fr-FR" sz="3500" dirty="0"/>
              <a:t> has </a:t>
            </a:r>
            <a:r>
              <a:rPr lang="fr-FR" sz="3500" dirty="0" err="1"/>
              <a:t>never</a:t>
            </a:r>
            <a:r>
              <a:rPr lang="fr-FR" sz="3500" dirty="0"/>
              <a:t> been a </a:t>
            </a:r>
            <a:r>
              <a:rPr lang="fr-FR" sz="3500" dirty="0" err="1"/>
              <a:t>better</a:t>
            </a:r>
            <a:r>
              <a:rPr lang="fr-FR" sz="3500" dirty="0"/>
              <a:t> time for </a:t>
            </a:r>
            <a:r>
              <a:rPr lang="fr-FR" sz="3500" dirty="0" err="1"/>
              <a:t>workers</a:t>
            </a:r>
            <a:r>
              <a:rPr lang="fr-FR" sz="3500" dirty="0"/>
              <a:t> to </a:t>
            </a:r>
            <a:r>
              <a:rPr lang="fr-FR" sz="3500" dirty="0" err="1"/>
              <a:t>get</a:t>
            </a:r>
            <a:r>
              <a:rPr lang="fr-FR" sz="3500" dirty="0"/>
              <a:t> </a:t>
            </a:r>
            <a:r>
              <a:rPr lang="fr-FR" sz="3500" dirty="0" err="1" smtClean="0"/>
              <a:t>higher-skilled</a:t>
            </a:r>
            <a:r>
              <a:rPr lang="fr-FR" sz="3500" dirty="0" smtClean="0"/>
              <a:t>.</a:t>
            </a:r>
            <a:r>
              <a:rPr lang="fr-FR" sz="2900" dirty="0"/>
              <a:t/>
            </a:r>
            <a:br>
              <a:rPr lang="fr-FR" sz="2900" dirty="0"/>
            </a:br>
            <a:r>
              <a:rPr lang="fr-FR" sz="2000" dirty="0"/>
              <a:t/>
            </a:r>
            <a:br>
              <a:rPr lang="fr-FR" sz="2000" dirty="0"/>
            </a:b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337810"/>
            <a:ext cx="5152136" cy="2330714"/>
          </a:xfrm>
          <a:prstGeom prst="rect">
            <a:avLst/>
          </a:prstGeom>
        </p:spPr>
      </p:pic>
      <p:pic>
        <p:nvPicPr>
          <p:cNvPr id="8" name="Image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2892602"/>
            <a:ext cx="5152136" cy="32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8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ECONOMY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9560" y="1325563"/>
            <a:ext cx="11433048" cy="474167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smtClean="0"/>
              <a:t>In</a:t>
            </a:r>
            <a:r>
              <a:rPr lang="fr-FR" dirty="0"/>
              <a:t> March 2015, a </a:t>
            </a:r>
            <a:r>
              <a:rPr lang="fr-FR" dirty="0" err="1"/>
              <a:t>paper</a:t>
            </a:r>
            <a:r>
              <a:rPr lang="fr-FR" dirty="0"/>
              <a:t> by Georg </a:t>
            </a:r>
            <a:r>
              <a:rPr lang="fr-FR" dirty="0" err="1"/>
              <a:t>Graetz</a:t>
            </a:r>
            <a:r>
              <a:rPr lang="fr-FR" dirty="0"/>
              <a:t> of Uppsala </a:t>
            </a:r>
            <a:r>
              <a:rPr lang="fr-FR" dirty="0" err="1"/>
              <a:t>University</a:t>
            </a:r>
            <a:r>
              <a:rPr lang="fr-FR" dirty="0"/>
              <a:t> and Guy </a:t>
            </a:r>
            <a:r>
              <a:rPr lang="fr-FR" dirty="0" err="1"/>
              <a:t>Michaels</a:t>
            </a:r>
            <a:r>
              <a:rPr lang="fr-FR" dirty="0"/>
              <a:t> of the London </a:t>
            </a:r>
            <a:r>
              <a:rPr lang="fr-FR" dirty="0" err="1"/>
              <a:t>School</a:t>
            </a:r>
            <a:r>
              <a:rPr lang="fr-FR" dirty="0"/>
              <a:t> of </a:t>
            </a:r>
            <a:r>
              <a:rPr lang="fr-FR" dirty="0" err="1"/>
              <a:t>Economics</a:t>
            </a:r>
            <a:r>
              <a:rPr lang="fr-FR" dirty="0"/>
              <a:t> </a:t>
            </a:r>
            <a:r>
              <a:rPr lang="fr-FR" dirty="0" err="1"/>
              <a:t>titled</a:t>
            </a:r>
            <a:r>
              <a:rPr lang="fr-FR" dirty="0"/>
              <a:t> "Robots at </a:t>
            </a:r>
            <a:r>
              <a:rPr lang="fr-FR" dirty="0" err="1"/>
              <a:t>Work</a:t>
            </a:r>
            <a:r>
              <a:rPr lang="fr-FR" dirty="0"/>
              <a:t>" </a:t>
            </a:r>
            <a:r>
              <a:rPr lang="fr-FR" dirty="0" err="1"/>
              <a:t>studied</a:t>
            </a:r>
            <a:r>
              <a:rPr lang="fr-FR" dirty="0"/>
              <a:t> the </a:t>
            </a:r>
            <a:r>
              <a:rPr lang="fr-FR" dirty="0" err="1"/>
              <a:t>effects</a:t>
            </a:r>
            <a:r>
              <a:rPr lang="fr-FR" dirty="0"/>
              <a:t> of robots in the </a:t>
            </a:r>
            <a:r>
              <a:rPr lang="fr-FR" dirty="0" err="1"/>
              <a:t>economy</a:t>
            </a:r>
            <a:r>
              <a:rPr lang="fr-FR" dirty="0"/>
              <a:t>. 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/>
              <a:t>looked</a:t>
            </a:r>
            <a:r>
              <a:rPr lang="fr-FR" dirty="0"/>
              <a:t> at the United States and 16 </a:t>
            </a:r>
            <a:r>
              <a:rPr lang="fr-FR" dirty="0" err="1"/>
              <a:t>other</a:t>
            </a:r>
            <a:r>
              <a:rPr lang="fr-FR" dirty="0"/>
              <a:t> countries, and </a:t>
            </a:r>
            <a:r>
              <a:rPr lang="fr-FR" dirty="0" err="1"/>
              <a:t>analyzed</a:t>
            </a:r>
            <a:r>
              <a:rPr lang="fr-FR" dirty="0"/>
              <a:t> a </a:t>
            </a:r>
            <a:r>
              <a:rPr lang="fr-FR" dirty="0" err="1"/>
              <a:t>variety</a:t>
            </a:r>
            <a:r>
              <a:rPr lang="fr-FR" dirty="0"/>
              <a:t> of data for a 15-year </a:t>
            </a:r>
            <a:r>
              <a:rPr lang="fr-FR" dirty="0" err="1"/>
              <a:t>period</a:t>
            </a:r>
            <a:r>
              <a:rPr lang="fr-FR" dirty="0"/>
              <a:t> </a:t>
            </a:r>
            <a:r>
              <a:rPr lang="fr-FR" dirty="0" err="1"/>
              <a:t>ending</a:t>
            </a:r>
            <a:r>
              <a:rPr lang="fr-FR" dirty="0"/>
              <a:t> in </a:t>
            </a:r>
            <a:r>
              <a:rPr lang="fr-FR" dirty="0" smtClean="0"/>
              <a:t>2007.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increasing</a:t>
            </a:r>
            <a:r>
              <a:rPr lang="fr-FR" dirty="0"/>
              <a:t> use of </a:t>
            </a:r>
            <a:r>
              <a:rPr lang="fr-FR" dirty="0" err="1"/>
              <a:t>industrial</a:t>
            </a:r>
            <a:r>
              <a:rPr lang="fr-FR" dirty="0"/>
              <a:t> robots over the time </a:t>
            </a:r>
            <a:r>
              <a:rPr lang="fr-FR" dirty="0" err="1"/>
              <a:t>period</a:t>
            </a:r>
            <a:r>
              <a:rPr lang="fr-FR" dirty="0"/>
              <a:t> </a:t>
            </a:r>
            <a:r>
              <a:rPr lang="fr-FR" dirty="0" err="1"/>
              <a:t>raised</a:t>
            </a:r>
            <a:r>
              <a:rPr lang="fr-FR" dirty="0"/>
              <a:t> the </a:t>
            </a:r>
            <a:r>
              <a:rPr lang="fr-FR" dirty="0" err="1"/>
              <a:t>annual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of GDP by 0.37</a:t>
            </a:r>
            <a:r>
              <a:rPr lang="fr-FR" dirty="0" smtClean="0"/>
              <a:t>%</a:t>
            </a:r>
          </a:p>
          <a:p>
            <a:r>
              <a:rPr lang="fr-FR" dirty="0" smtClean="0"/>
              <a:t>Robots </a:t>
            </a:r>
            <a:r>
              <a:rPr lang="fr-FR" dirty="0" err="1" smtClean="0"/>
              <a:t>increased</a:t>
            </a:r>
            <a:r>
              <a:rPr lang="fr-FR" dirty="0" smtClean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wages</a:t>
            </a:r>
            <a:r>
              <a:rPr lang="fr-FR" dirty="0"/>
              <a:t> and total factor </a:t>
            </a:r>
            <a:r>
              <a:rPr lang="fr-FR" dirty="0" err="1"/>
              <a:t>productivity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Robots </a:t>
            </a:r>
            <a:r>
              <a:rPr lang="fr-FR" dirty="0" err="1"/>
              <a:t>had</a:t>
            </a:r>
            <a:r>
              <a:rPr lang="fr-FR" dirty="0"/>
              <a:t> no </a:t>
            </a:r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total </a:t>
            </a:r>
            <a:r>
              <a:rPr lang="fr-FR" dirty="0" err="1"/>
              <a:t>hours</a:t>
            </a:r>
            <a:r>
              <a:rPr lang="fr-FR" dirty="0"/>
              <a:t> </a:t>
            </a:r>
            <a:r>
              <a:rPr lang="fr-FR" dirty="0" err="1" smtClean="0"/>
              <a:t>worked</a:t>
            </a:r>
            <a:r>
              <a:rPr lang="fr-FR" dirty="0" smtClean="0"/>
              <a:t>. </a:t>
            </a:r>
          </a:p>
          <a:p>
            <a:r>
              <a:rPr lang="fr-FR" dirty="0" smtClean="0"/>
              <a:t>Robots </a:t>
            </a:r>
            <a:r>
              <a:rPr lang="fr-FR" dirty="0" err="1" smtClean="0"/>
              <a:t>reduced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hours</a:t>
            </a:r>
            <a:r>
              <a:rPr lang="fr-FR" dirty="0"/>
              <a:t> of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skilled</a:t>
            </a:r>
            <a:r>
              <a:rPr lang="fr-FR" dirty="0"/>
              <a:t> and middle </a:t>
            </a:r>
            <a:r>
              <a:rPr lang="fr-FR" dirty="0" err="1"/>
              <a:t>skilled</a:t>
            </a:r>
            <a:r>
              <a:rPr lang="fr-FR" dirty="0"/>
              <a:t> </a:t>
            </a:r>
            <a:r>
              <a:rPr lang="fr-FR" dirty="0" err="1"/>
              <a:t>workers</a:t>
            </a:r>
            <a:r>
              <a:rPr lang="fr-FR" dirty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 </a:t>
            </a:r>
            <a:br>
              <a:rPr lang="fr-FR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9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18" y="568768"/>
            <a:ext cx="8591369" cy="53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WALL-E</a:t>
            </a:r>
            <a:endParaRPr lang="fr-FR" dirty="0"/>
          </a:p>
        </p:txBody>
      </p:sp>
      <p:pic>
        <p:nvPicPr>
          <p:cNvPr id="6" name="Espace réservé du contenu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99" y="1325563"/>
            <a:ext cx="7061201" cy="4431449"/>
          </a:xfrm>
        </p:spPr>
      </p:pic>
    </p:spTree>
    <p:extLst>
      <p:ext uri="{BB962C8B-B14F-4D97-AF65-F5344CB8AC3E}">
        <p14:creationId xmlns:p14="http://schemas.microsoft.com/office/powerpoint/2010/main" val="45664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068590" y="2046438"/>
            <a:ext cx="6053720" cy="28807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WHAT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1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ROBOT DEFINITION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Even</a:t>
            </a:r>
            <a:r>
              <a:rPr lang="fr-FR" dirty="0" smtClean="0"/>
              <a:t> </a:t>
            </a:r>
            <a:r>
              <a:rPr lang="fr-FR" dirty="0"/>
              <a:t>Joseph </a:t>
            </a:r>
            <a:r>
              <a:rPr lang="fr-FR" dirty="0" err="1"/>
              <a:t>Engelberger</a:t>
            </a:r>
            <a:r>
              <a:rPr lang="fr-FR" dirty="0"/>
              <a:t>,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credited</a:t>
            </a:r>
            <a:r>
              <a:rPr lang="fr-FR" dirty="0"/>
              <a:t> as the “</a:t>
            </a:r>
            <a:r>
              <a:rPr lang="fr-FR" dirty="0" err="1"/>
              <a:t>Father</a:t>
            </a:r>
            <a:r>
              <a:rPr lang="fr-FR" dirty="0"/>
              <a:t> of </a:t>
            </a:r>
            <a:r>
              <a:rPr lang="fr-FR" dirty="0" err="1"/>
              <a:t>Robotics</a:t>
            </a:r>
            <a:r>
              <a:rPr lang="fr-FR" dirty="0"/>
              <a:t>,”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said</a:t>
            </a:r>
            <a:r>
              <a:rPr lang="fr-FR" dirty="0"/>
              <a:t> to have once </a:t>
            </a:r>
            <a:r>
              <a:rPr lang="fr-FR" dirty="0" err="1"/>
              <a:t>remarked</a:t>
            </a:r>
            <a:r>
              <a:rPr lang="fr-FR" dirty="0"/>
              <a:t>, "I </a:t>
            </a:r>
            <a:r>
              <a:rPr lang="fr-FR" dirty="0" err="1"/>
              <a:t>can't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a robot, but I know one </a:t>
            </a:r>
            <a:r>
              <a:rPr lang="fr-FR" dirty="0" err="1"/>
              <a:t>when</a:t>
            </a:r>
            <a:r>
              <a:rPr lang="fr-FR" dirty="0"/>
              <a:t> I </a:t>
            </a:r>
            <a:r>
              <a:rPr lang="fr-FR" dirty="0" err="1"/>
              <a:t>see</a:t>
            </a:r>
            <a:r>
              <a:rPr lang="fr-FR" dirty="0"/>
              <a:t> one</a:t>
            </a:r>
            <a:r>
              <a:rPr lang="fr-FR" dirty="0" smtClean="0"/>
              <a:t>.”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/>
              <a:t>Robot Institute of </a:t>
            </a:r>
            <a:r>
              <a:rPr lang="fr-FR" dirty="0" err="1"/>
              <a:t>America</a:t>
            </a:r>
            <a:r>
              <a:rPr lang="fr-FR" dirty="0"/>
              <a:t> (1979) </a:t>
            </a:r>
            <a:r>
              <a:rPr lang="fr-FR" dirty="0" err="1"/>
              <a:t>defines</a:t>
            </a:r>
            <a:r>
              <a:rPr lang="fr-FR" dirty="0"/>
              <a:t> a robot as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« </a:t>
            </a:r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/>
              <a:t>reprogrammable, </a:t>
            </a:r>
            <a:r>
              <a:rPr lang="fr-FR" dirty="0" err="1"/>
              <a:t>multifunctional</a:t>
            </a:r>
            <a:r>
              <a:rPr lang="fr-FR" dirty="0"/>
              <a:t> </a:t>
            </a:r>
            <a:r>
              <a:rPr lang="fr-FR" dirty="0" err="1"/>
              <a:t>manipulator</a:t>
            </a:r>
            <a:r>
              <a:rPr lang="fr-FR" dirty="0"/>
              <a:t> </a:t>
            </a:r>
            <a:r>
              <a:rPr lang="fr-FR" dirty="0" err="1"/>
              <a:t>designed</a:t>
            </a:r>
            <a:r>
              <a:rPr lang="fr-FR" dirty="0"/>
              <a:t> to move </a:t>
            </a:r>
            <a:r>
              <a:rPr lang="fr-FR" dirty="0" err="1"/>
              <a:t>material</a:t>
            </a:r>
            <a:r>
              <a:rPr lang="fr-FR" dirty="0"/>
              <a:t>, parts, </a:t>
            </a:r>
            <a:r>
              <a:rPr lang="fr-FR" dirty="0" err="1"/>
              <a:t>tools</a:t>
            </a:r>
            <a:r>
              <a:rPr lang="fr-FR" dirty="0"/>
              <a:t>, or </a:t>
            </a:r>
            <a:r>
              <a:rPr lang="fr-FR" dirty="0" err="1"/>
              <a:t>specialized</a:t>
            </a:r>
            <a:r>
              <a:rPr lang="fr-FR" dirty="0"/>
              <a:t> </a:t>
            </a:r>
            <a:r>
              <a:rPr lang="fr-FR" dirty="0" err="1"/>
              <a:t>devices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programmed</a:t>
            </a:r>
            <a:r>
              <a:rPr lang="fr-FR" dirty="0"/>
              <a:t> motions for the performance of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tasks</a:t>
            </a:r>
            <a:r>
              <a:rPr lang="fr-FR" dirty="0"/>
              <a:t>. »</a:t>
            </a:r>
          </a:p>
          <a:p>
            <a:endParaRPr lang="fr-FR" dirty="0" smtClean="0"/>
          </a:p>
          <a:p>
            <a:endParaRPr lang="fr-FR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515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DIFFERENT TYPE OF ROBOTS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00" y="1542474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Domestic</a:t>
            </a:r>
            <a:r>
              <a:rPr lang="fr-FR" dirty="0" smtClean="0"/>
              <a:t> </a:t>
            </a:r>
            <a:r>
              <a:rPr lang="fr-FR" dirty="0"/>
              <a:t>and Cooking Robots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Medical</a:t>
            </a:r>
            <a:r>
              <a:rPr lang="fr-FR" dirty="0"/>
              <a:t> Robots and </a:t>
            </a:r>
            <a:r>
              <a:rPr lang="fr-FR" dirty="0" err="1"/>
              <a:t>Robotics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Humanoid</a:t>
            </a:r>
            <a:r>
              <a:rPr lang="fr-FR" dirty="0" smtClean="0"/>
              <a:t> </a:t>
            </a:r>
            <a:r>
              <a:rPr lang="fr-FR" dirty="0"/>
              <a:t>Robots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Androids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Industrial</a:t>
            </a:r>
            <a:r>
              <a:rPr lang="fr-FR" dirty="0" smtClean="0"/>
              <a:t> Robots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Space</a:t>
            </a:r>
            <a:r>
              <a:rPr lang="fr-FR" dirty="0" smtClean="0"/>
              <a:t> Robots 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Military</a:t>
            </a:r>
            <a:r>
              <a:rPr lang="fr-FR" dirty="0" smtClean="0"/>
              <a:t> Robots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Star Robots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00" y="1091718"/>
            <a:ext cx="1639252" cy="19276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11" y="1091718"/>
            <a:ext cx="1442792" cy="1879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61" y="1091718"/>
            <a:ext cx="1294729" cy="19346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748" y="1054822"/>
            <a:ext cx="1344155" cy="19645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33" y="4051645"/>
            <a:ext cx="2022184" cy="18421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476" y="3906056"/>
            <a:ext cx="1264247" cy="19558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92" y="4063036"/>
            <a:ext cx="2106261" cy="181938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58" y="3768842"/>
            <a:ext cx="1966075" cy="22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SMARTER ROBOTS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6227" y="1271661"/>
            <a:ext cx="6680385" cy="43513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smtClean="0"/>
              <a:t>Robots </a:t>
            </a:r>
            <a:r>
              <a:rPr lang="fr-FR" sz="2200" dirty="0" err="1" smtClean="0"/>
              <a:t>cannot</a:t>
            </a:r>
            <a:r>
              <a:rPr lang="fr-FR" sz="2200" dirty="0" smtClean="0"/>
              <a:t> </a:t>
            </a:r>
            <a:r>
              <a:rPr lang="fr-FR" sz="2200" dirty="0" err="1"/>
              <a:t>easily</a:t>
            </a:r>
            <a:r>
              <a:rPr lang="fr-FR" sz="2200" dirty="0"/>
              <a:t> </a:t>
            </a:r>
            <a:r>
              <a:rPr lang="fr-FR" sz="2200" dirty="0" err="1"/>
              <a:t>adapt</a:t>
            </a:r>
            <a:r>
              <a:rPr lang="fr-FR" sz="2200" dirty="0"/>
              <a:t> to a new </a:t>
            </a:r>
            <a:r>
              <a:rPr lang="fr-FR" sz="2200" dirty="0" err="1"/>
              <a:t>task</a:t>
            </a:r>
            <a:r>
              <a:rPr lang="fr-FR" sz="2200" dirty="0"/>
              <a:t>, and </a:t>
            </a:r>
            <a:r>
              <a:rPr lang="fr-FR" sz="2200" dirty="0" err="1"/>
              <a:t>cannot</a:t>
            </a:r>
            <a:r>
              <a:rPr lang="fr-FR" sz="2200" dirty="0"/>
              <a:t> </a:t>
            </a:r>
            <a:r>
              <a:rPr lang="fr-FR" sz="2200" dirty="0" err="1"/>
              <a:t>cope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an </a:t>
            </a:r>
            <a:r>
              <a:rPr lang="fr-FR" sz="2200" dirty="0" err="1"/>
              <a:t>unfamiliar</a:t>
            </a:r>
            <a:r>
              <a:rPr lang="fr-FR" sz="2200" dirty="0"/>
              <a:t> or </a:t>
            </a:r>
            <a:r>
              <a:rPr lang="fr-FR" sz="2200" dirty="0" err="1"/>
              <a:t>uncertain</a:t>
            </a:r>
            <a:r>
              <a:rPr lang="fr-FR" sz="2200" dirty="0"/>
              <a:t> situation.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Things</a:t>
            </a:r>
            <a:r>
              <a:rPr lang="fr-FR" sz="2200" dirty="0" smtClean="0"/>
              <a:t> </a:t>
            </a:r>
            <a:r>
              <a:rPr lang="fr-FR" sz="2200" dirty="0"/>
              <a:t>are </a:t>
            </a:r>
            <a:r>
              <a:rPr lang="fr-FR" sz="2200" dirty="0" err="1"/>
              <a:t>changing</a:t>
            </a:r>
            <a:r>
              <a:rPr lang="fr-FR" sz="2200" dirty="0"/>
              <a:t>, </a:t>
            </a:r>
            <a:r>
              <a:rPr lang="fr-FR" sz="2200" dirty="0" err="1"/>
              <a:t>however</a:t>
            </a:r>
            <a:r>
              <a:rPr lang="fr-FR" sz="2200" dirty="0"/>
              <a:t>, </a:t>
            </a:r>
            <a:r>
              <a:rPr lang="fr-FR" sz="2200" dirty="0" err="1"/>
              <a:t>thanks</a:t>
            </a:r>
            <a:r>
              <a:rPr lang="fr-FR" sz="2200" dirty="0"/>
              <a:t> to new techniques and </a:t>
            </a:r>
            <a:r>
              <a:rPr lang="fr-FR" sz="2200" dirty="0" err="1"/>
              <a:t>algorithms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are </a:t>
            </a:r>
            <a:r>
              <a:rPr lang="fr-FR" sz="2200" dirty="0" err="1"/>
              <a:t>enabling</a:t>
            </a:r>
            <a:r>
              <a:rPr lang="fr-FR" sz="2200" dirty="0"/>
              <a:t> robots to </a:t>
            </a:r>
            <a:r>
              <a:rPr lang="fr-FR" sz="2200" dirty="0" err="1"/>
              <a:t>learn</a:t>
            </a:r>
            <a:r>
              <a:rPr lang="fr-FR" sz="2200" dirty="0"/>
              <a:t> </a:t>
            </a:r>
            <a:r>
              <a:rPr lang="fr-FR" sz="2200" dirty="0" err="1"/>
              <a:t>much</a:t>
            </a:r>
            <a:r>
              <a:rPr lang="fr-FR" sz="2200" dirty="0"/>
              <a:t> more </a:t>
            </a:r>
            <a:r>
              <a:rPr lang="fr-FR" sz="2200" dirty="0" err="1"/>
              <a:t>quickly</a:t>
            </a:r>
            <a:r>
              <a:rPr lang="fr-FR" sz="2200" dirty="0"/>
              <a:t> and </a:t>
            </a:r>
            <a:r>
              <a:rPr lang="fr-FR" sz="2200" dirty="0" err="1"/>
              <a:t>effectively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Cozmo</a:t>
            </a:r>
            <a:r>
              <a:rPr lang="fr-FR" sz="2200" dirty="0" smtClean="0"/>
              <a:t> : a unique </a:t>
            </a:r>
            <a:r>
              <a:rPr lang="fr-FR" sz="2200" dirty="0" err="1"/>
              <a:t>combination</a:t>
            </a:r>
            <a:r>
              <a:rPr lang="fr-FR" sz="2200" dirty="0"/>
              <a:t> of computer-vision science, </a:t>
            </a:r>
            <a:r>
              <a:rPr lang="fr-FR" sz="2200" dirty="0" err="1"/>
              <a:t>advanced</a:t>
            </a:r>
            <a:r>
              <a:rPr lang="fr-FR" sz="2200" dirty="0"/>
              <a:t> </a:t>
            </a:r>
            <a:r>
              <a:rPr lang="fr-FR" sz="2200" dirty="0" err="1"/>
              <a:t>robotics</a:t>
            </a:r>
            <a:r>
              <a:rPr lang="fr-FR" sz="2200" dirty="0"/>
              <a:t>, </a:t>
            </a:r>
            <a:r>
              <a:rPr lang="fr-FR" sz="2200" dirty="0" err="1"/>
              <a:t>deep</a:t>
            </a:r>
            <a:r>
              <a:rPr lang="fr-FR" sz="2200" dirty="0"/>
              <a:t> </a:t>
            </a:r>
            <a:r>
              <a:rPr lang="fr-FR" sz="2200" dirty="0" err="1"/>
              <a:t>character</a:t>
            </a:r>
            <a:r>
              <a:rPr lang="fr-FR" sz="2200" dirty="0"/>
              <a:t> </a:t>
            </a:r>
            <a:r>
              <a:rPr lang="fr-FR" sz="2200" dirty="0" err="1"/>
              <a:t>development</a:t>
            </a:r>
            <a:r>
              <a:rPr lang="fr-FR" sz="2200" dirty="0"/>
              <a:t>, and a set of </a:t>
            </a:r>
            <a:r>
              <a:rPr lang="fr-FR" sz="2200" dirty="0" err="1"/>
              <a:t>machine-learning</a:t>
            </a:r>
            <a:r>
              <a:rPr lang="fr-FR" sz="2200" dirty="0"/>
              <a:t> </a:t>
            </a:r>
            <a:r>
              <a:rPr lang="fr-FR" sz="2200" dirty="0" err="1"/>
              <a:t>algorithms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Anki</a:t>
            </a:r>
            <a:r>
              <a:rPr lang="fr-FR" sz="2200" dirty="0"/>
              <a:t> calls the “</a:t>
            </a:r>
            <a:r>
              <a:rPr lang="fr-FR" sz="2200" dirty="0" err="1"/>
              <a:t>emotional</a:t>
            </a:r>
            <a:r>
              <a:rPr lang="fr-FR" sz="2200" dirty="0"/>
              <a:t> </a:t>
            </a:r>
            <a:r>
              <a:rPr lang="fr-FR" sz="2200" dirty="0" err="1"/>
              <a:t>engine</a:t>
            </a:r>
            <a:r>
              <a:rPr lang="fr-FR" sz="2200" dirty="0"/>
              <a:t>,”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Cozmo</a:t>
            </a:r>
            <a:r>
              <a:rPr lang="fr-FR" sz="2200" dirty="0" smtClean="0"/>
              <a:t>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meant</a:t>
            </a:r>
            <a:r>
              <a:rPr lang="fr-FR" sz="2200" dirty="0"/>
              <a:t> to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something</a:t>
            </a:r>
            <a:r>
              <a:rPr lang="fr-FR" sz="2200" dirty="0"/>
              <a:t> </a:t>
            </a:r>
            <a:r>
              <a:rPr lang="fr-FR" sz="2200" dirty="0" err="1"/>
              <a:t>very</a:t>
            </a:r>
            <a:r>
              <a:rPr lang="fr-FR" sz="2200" dirty="0"/>
              <a:t> </a:t>
            </a:r>
            <a:r>
              <a:rPr lang="fr-FR" sz="2200" dirty="0" err="1"/>
              <a:t>much</a:t>
            </a:r>
            <a:r>
              <a:rPr lang="fr-FR" sz="2200" dirty="0"/>
              <a:t> </a:t>
            </a:r>
            <a:r>
              <a:rPr lang="fr-FR" sz="2200" dirty="0" err="1"/>
              <a:t>like</a:t>
            </a:r>
            <a:r>
              <a:rPr lang="fr-FR" sz="2200" dirty="0"/>
              <a:t> a real-life version of </a:t>
            </a:r>
            <a:r>
              <a:rPr lang="fr-FR" sz="2200" dirty="0" err="1"/>
              <a:t>Wall-E</a:t>
            </a:r>
            <a:r>
              <a:rPr lang="fr-FR" sz="2200" dirty="0"/>
              <a:t> or R2-D2. </a:t>
            </a:r>
            <a:r>
              <a:rPr lang="fr-FR" sz="2200" dirty="0" err="1"/>
              <a:t>It’s</a:t>
            </a:r>
            <a:r>
              <a:rPr lang="fr-FR" sz="2200" dirty="0"/>
              <a:t> not </a:t>
            </a:r>
            <a:r>
              <a:rPr lang="fr-FR" sz="2200" dirty="0" err="1"/>
              <a:t>human</a:t>
            </a:r>
            <a:r>
              <a:rPr lang="fr-FR" sz="2200" dirty="0"/>
              <a:t>, but </a:t>
            </a:r>
            <a:r>
              <a:rPr lang="fr-FR" sz="2200" dirty="0" err="1"/>
              <a:t>it</a:t>
            </a:r>
            <a:r>
              <a:rPr lang="fr-FR" sz="2200" dirty="0"/>
              <a:t> </a:t>
            </a:r>
            <a:r>
              <a:rPr lang="fr-FR" sz="2200" dirty="0" err="1"/>
              <a:t>feels</a:t>
            </a:r>
            <a:r>
              <a:rPr lang="fr-FR" sz="2200" dirty="0"/>
              <a:t> real.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85" y="2707340"/>
            <a:ext cx="4510336" cy="286490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03" y="1555526"/>
            <a:ext cx="4728499" cy="9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KNOWLEDGE SHARING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466" y="1414993"/>
            <a:ext cx="5334000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200" dirty="0" err="1"/>
              <a:t>Another</a:t>
            </a:r>
            <a:r>
              <a:rPr lang="fr-FR" sz="2200" dirty="0"/>
              <a:t> trend to look out for </a:t>
            </a:r>
            <a:r>
              <a:rPr lang="fr-FR" sz="2200" dirty="0" err="1"/>
              <a:t>this</a:t>
            </a:r>
            <a:r>
              <a:rPr lang="fr-FR" sz="2200" dirty="0"/>
              <a:t> </a:t>
            </a:r>
            <a:r>
              <a:rPr lang="fr-FR" sz="2200" dirty="0" err="1"/>
              <a:t>year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 robots sharing the </a:t>
            </a:r>
            <a:r>
              <a:rPr lang="fr-FR" sz="2200" dirty="0" err="1"/>
              <a:t>knowledge</a:t>
            </a:r>
            <a:r>
              <a:rPr lang="fr-FR" sz="2200" dirty="0"/>
              <a:t> </a:t>
            </a:r>
            <a:r>
              <a:rPr lang="fr-FR" sz="2200" dirty="0" err="1"/>
              <a:t>they</a:t>
            </a:r>
            <a:r>
              <a:rPr lang="fr-FR" sz="2200" dirty="0"/>
              <a:t> have </a:t>
            </a:r>
            <a:r>
              <a:rPr lang="fr-FR" sz="2200" dirty="0" err="1"/>
              <a:t>acquired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other</a:t>
            </a:r>
            <a:r>
              <a:rPr lang="fr-FR" sz="2200" dirty="0"/>
              <a:t> robots.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This </a:t>
            </a:r>
            <a:r>
              <a:rPr lang="fr-FR" sz="2200" dirty="0" err="1"/>
              <a:t>could</a:t>
            </a:r>
            <a:r>
              <a:rPr lang="fr-FR" sz="2200" dirty="0"/>
              <a:t> </a:t>
            </a:r>
            <a:r>
              <a:rPr lang="fr-FR" sz="2200" dirty="0" err="1"/>
              <a:t>accelerate</a:t>
            </a:r>
            <a:r>
              <a:rPr lang="fr-FR" sz="2200" dirty="0"/>
              <a:t> the </a:t>
            </a:r>
            <a:r>
              <a:rPr lang="fr-FR" sz="2200" dirty="0" err="1"/>
              <a:t>learning</a:t>
            </a:r>
            <a:r>
              <a:rPr lang="fr-FR" sz="2200" dirty="0"/>
              <a:t> </a:t>
            </a:r>
            <a:r>
              <a:rPr lang="fr-FR" sz="2200" dirty="0" err="1"/>
              <a:t>process</a:t>
            </a:r>
            <a:r>
              <a:rPr lang="fr-FR" sz="2200" dirty="0"/>
              <a:t>, </a:t>
            </a:r>
            <a:r>
              <a:rPr lang="fr-FR" sz="2200" dirty="0" err="1"/>
              <a:t>instantly</a:t>
            </a:r>
            <a:r>
              <a:rPr lang="fr-FR" sz="2200" dirty="0"/>
              <a:t> </a:t>
            </a:r>
            <a:r>
              <a:rPr lang="fr-FR" sz="2200" dirty="0" err="1"/>
              <a:t>allowing</a:t>
            </a:r>
            <a:r>
              <a:rPr lang="fr-FR" sz="2200" dirty="0"/>
              <a:t> a robot to </a:t>
            </a:r>
            <a:r>
              <a:rPr lang="fr-FR" sz="2200" dirty="0" err="1"/>
              <a:t>benefit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the efforts of </a:t>
            </a:r>
            <a:r>
              <a:rPr lang="fr-FR" sz="2200" dirty="0" err="1"/>
              <a:t>others</a:t>
            </a:r>
            <a:r>
              <a:rPr lang="fr-FR" sz="2200" dirty="0"/>
              <a:t> </a:t>
            </a:r>
            <a:r>
              <a:rPr lang="fr-FR" sz="2200" dirty="0" smtClean="0"/>
              <a:t>. </a:t>
            </a:r>
            <a:endParaRPr lang="fr-FR" sz="2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83" y="1325563"/>
            <a:ext cx="4707726" cy="293632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1" y="4009485"/>
            <a:ext cx="4742195" cy="25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</TotalTime>
  <Words>1343</Words>
  <Application>Microsoft Macintosh PowerPoint</Application>
  <PresentationFormat>Grand écran</PresentationFormat>
  <Paragraphs>173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Brush Script MT</vt:lpstr>
      <vt:lpstr>Calibri</vt:lpstr>
      <vt:lpstr>Calibri Light</vt:lpstr>
      <vt:lpstr>Chalkduster</vt:lpstr>
      <vt:lpstr>Wingdings</vt:lpstr>
      <vt:lpstr>Arial</vt:lpstr>
      <vt:lpstr>Thème Office</vt:lpstr>
      <vt:lpstr>Présentation PowerPoint</vt:lpstr>
      <vt:lpstr>Présentation PowerPoint</vt:lpstr>
      <vt:lpstr>R2D2 </vt:lpstr>
      <vt:lpstr>WALL-E</vt:lpstr>
      <vt:lpstr>Présentation PowerPoint</vt:lpstr>
      <vt:lpstr>ROBOT DEFINITION </vt:lpstr>
      <vt:lpstr>DIFFERENT TYPE OF ROBOTS </vt:lpstr>
      <vt:lpstr>SMARTER ROBOTS </vt:lpstr>
      <vt:lpstr>KNOWLEDGE SHARING </vt:lpstr>
      <vt:lpstr>PERSONAL ROBOTS</vt:lpstr>
      <vt:lpstr>HUMAN SUPPORT ROBOT </vt:lpstr>
      <vt:lpstr>DRONING ON </vt:lpstr>
      <vt:lpstr>ROBOTS MEET AI : ROBOTS LEARN ON ITS OWN </vt:lpstr>
      <vt:lpstr>ROBOTS RISING </vt:lpstr>
      <vt:lpstr>ROBOTS RISING </vt:lpstr>
      <vt:lpstr>CHINA ROBOTS REVOLUTION </vt:lpstr>
      <vt:lpstr>CHINA ROBOTS REVOLUTION </vt:lpstr>
      <vt:lpstr>Présentation PowerPoint</vt:lpstr>
      <vt:lpstr>LONG TERM INVESTMENT : HONDA </vt:lpstr>
      <vt:lpstr>INNOVATE : PIONEER ABB</vt:lpstr>
      <vt:lpstr>ACQUIRE: GOOGLE AND BOSTON DYNAMICS  </vt:lpstr>
      <vt:lpstr>BUILD STRONG EXPERTISE : TOYOTA</vt:lpstr>
      <vt:lpstr>IDENTIFY SYNERGIES  : TOYOTA KIROBO MINI </vt:lpstr>
      <vt:lpstr>MAKE IT SMART AND FUN : ANKI </vt:lpstr>
      <vt:lpstr>ROBOTICS CHALLENGE : AMAZON, DARPA  </vt:lpstr>
      <vt:lpstr>Présentation PowerPoint</vt:lpstr>
      <vt:lpstr>IMPACT ON SUPPLY CHAIN </vt:lpstr>
      <vt:lpstr>IMPACT ON SUPPLY CHAIN </vt:lpstr>
      <vt:lpstr>IMPACT ON SUPPLY CHAIN </vt:lpstr>
      <vt:lpstr>IMPACT ON SERVICES </vt:lpstr>
      <vt:lpstr>IMPACT ON JOBS  </vt:lpstr>
      <vt:lpstr>IMPACT ON ECONOMY  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115</cp:revision>
  <dcterms:created xsi:type="dcterms:W3CDTF">2016-11-29T09:46:29Z</dcterms:created>
  <dcterms:modified xsi:type="dcterms:W3CDTF">2016-12-03T10:40:09Z</dcterms:modified>
</cp:coreProperties>
</file>